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87" r:id="rId4"/>
    <p:sldId id="273" r:id="rId5"/>
    <p:sldId id="262" r:id="rId6"/>
    <p:sldId id="288" r:id="rId7"/>
    <p:sldId id="289" r:id="rId8"/>
    <p:sldId id="290" r:id="rId9"/>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53" d="100"/>
          <a:sy n="53"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07/28/2025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1F925-30DE-8D79-5002-B31CB47D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82E01-9533-7621-9D07-3A452013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AB523-554F-6D39-36EA-7D8E2A3114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FD857533-0A40-BF69-21D1-4C9D1A09226E}"/>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58525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270D-2D1A-7DEE-EBCB-C196C866F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596B0-5404-9E38-0284-A1D8F0A36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B6D5C-E577-1F52-AE7D-D4CE9C311D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47D4A7E4-90D3-F8A7-51EA-5CFC4DAE1898}"/>
              </a:ext>
            </a:extLst>
          </p:cNvPr>
          <p:cNvSpPr>
            <a:spLocks noGrp="1"/>
          </p:cNvSpPr>
          <p:nvPr>
            <p:ph type="sldNum" sz="quarter" idx="5"/>
          </p:nvPr>
        </p:nvSpPr>
        <p:spPr/>
        <p:txBody>
          <a:bodyPr/>
          <a:lstStyle/>
          <a:p>
            <a:fld id="{DD6939BB-9CE2-F34A-9C77-48BDECDCB60A}" type="slidenum">
              <a:rPr lang="en-CO" smtClean="0"/>
              <a:t>8</a:t>
            </a:fld>
            <a:endParaRPr lang="en-CO"/>
          </a:p>
        </p:txBody>
      </p:sp>
    </p:spTree>
    <p:extLst>
      <p:ext uri="{BB962C8B-B14F-4D97-AF65-F5344CB8AC3E}">
        <p14:creationId xmlns:p14="http://schemas.microsoft.com/office/powerpoint/2010/main" val="411730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dirty="0">
                <a:latin typeface="Dubai" panose="020B0503030403030204" pitchFamily="34" charset="-78"/>
                <a:cs typeface="Dubai" panose="020B0503030403030204" pitchFamily="34" charset="-78"/>
              </a:rPr>
              <a:t>مهارات القيادة والإدارة الفعالة </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تهدف هذه الدورة إلى تطوير مهارات القيادة والإدارة الحديثة، من خلال التعرف على مفاهيم وأساليب القيادة الفعالة، واكتساب أدوات التواصل وبناء الفرق، بما يعزز الأداء الفردي والجماعي في بيئات العمل المتغيرة.</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566015" y="1150725"/>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أساسيات القيادة والإدارة</a:t>
              </a: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138761" y="1881066"/>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أنماط القيادة الحديثة</a:t>
              </a: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2047854" y="2602676"/>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القيادة وبناء الفرق</a:t>
              </a: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2918976" y="3329348"/>
            <a:ext cx="7118821" cy="675542"/>
            <a:chOff x="1594800" y="2308102"/>
            <a:chExt cx="7118821" cy="675542"/>
          </a:xfrm>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594800" y="2308102"/>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1614586" y="2327888"/>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الاتصال القيادي</a:t>
              </a: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3788509" y="4055997"/>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اتخاذ القرار وحل المشكلات</a:t>
              </a: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4543896" y="4786193"/>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إدارة الأداء والتحفيز</a:t>
              </a:r>
            </a:p>
          </p:txBody>
        </p:sp>
      </p:grpSp>
      <p:grpSp>
        <p:nvGrpSpPr>
          <p:cNvPr id="21" name="مجموعة 20">
            <a:extLst>
              <a:ext uri="{FF2B5EF4-FFF2-40B4-BE49-F238E27FC236}">
                <a16:creationId xmlns:a16="http://schemas.microsoft.com/office/drawing/2014/main" id="{1272DAC8-CC6C-6758-9CE7-2F4296F94722}"/>
              </a:ext>
            </a:extLst>
          </p:cNvPr>
          <p:cNvGrpSpPr/>
          <p:nvPr/>
        </p:nvGrpSpPr>
        <p:grpSpPr>
          <a:xfrm>
            <a:off x="4806656" y="5516389"/>
            <a:ext cx="7118821" cy="675542"/>
            <a:chOff x="2126401" y="3077469"/>
            <a:chExt cx="7118821" cy="675542"/>
          </a:xfrm>
        </p:grpSpPr>
        <p:sp>
          <p:nvSpPr>
            <p:cNvPr id="22" name="مستطيل: زوايا مستديرة 21">
              <a:extLst>
                <a:ext uri="{FF2B5EF4-FFF2-40B4-BE49-F238E27FC236}">
                  <a16:creationId xmlns:a16="http://schemas.microsoft.com/office/drawing/2014/main" id="{096A78C8-77E8-3166-AF67-4DC3CFA1E4AF}"/>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23" name="مستطيل: زوايا مستديرة 4">
              <a:extLst>
                <a:ext uri="{FF2B5EF4-FFF2-40B4-BE49-F238E27FC236}">
                  <a16:creationId xmlns:a16="http://schemas.microsoft.com/office/drawing/2014/main" id="{7765B6B4-6B13-F048-0A9E-78255DD439F1}"/>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قيادة التغيير</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46600" y="18455"/>
            <a:ext cx="9476014" cy="1325563"/>
          </a:xfrm>
        </p:spPr>
        <p:txBody>
          <a:bodyPr>
            <a:normAutofit/>
          </a:bodyPr>
          <a:lstStyle/>
          <a:p>
            <a:pPr algn="r" rtl="1"/>
            <a:r>
              <a:rPr lang="ar-SA" sz="2400" spc="300">
                <a:latin typeface="Dubai" panose="020B0503030403030204" pitchFamily="34" charset="-78"/>
                <a:cs typeface="Dubai" panose="020B0503030403030204" pitchFamily="34" charset="-78"/>
              </a:rPr>
              <a:t>مهارات القيادة والإدارة والفعالة</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2717400" y="792847"/>
            <a:ext cx="6198124" cy="4502515"/>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أساسيات القيادة والإدارة</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القيادة الإدارية: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فهم القيادة كأداة تحفيز وتأثير لتحقيق الأهداف.</a:t>
            </a:r>
          </a:p>
          <a:p>
            <a:pPr marL="342900" lvl="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نظريات القيادة الإدارية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استعراض أبرز النظريات التي فسرت سلوك القائد.</a:t>
            </a: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القيادة الإدارية الفعالة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صفات القائد الناجح وأثره على المنظمة والفريق.</a:t>
            </a:r>
          </a:p>
          <a:p>
            <a:pPr lvl="0" algn="r" rtl="1">
              <a:lnSpc>
                <a:spcPct val="115000"/>
              </a:lnSpc>
              <a:spcAft>
                <a:spcPts val="800"/>
              </a:spcAft>
            </a:pP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spc="300">
                <a:latin typeface="Dubai" panose="020B0503030403030204" pitchFamily="34" charset="-78"/>
                <a:cs typeface="Dubai" panose="020B0503030403030204" pitchFamily="34" charset="-78"/>
              </a:rPr>
              <a:t>مهارات القيادة والإدارة والفعالة</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2428538" y="667434"/>
            <a:ext cx="6198124" cy="3893374"/>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الثانية</a:t>
            </a:r>
            <a:r>
              <a:rPr lang="ar-SA" sz="2000">
                <a:solidFill>
                  <a:schemeClr val="lt1"/>
                </a:solidFill>
                <a:latin typeface="Dubai" panose="020B0503030403030204" pitchFamily="34" charset="-78"/>
                <a:cs typeface="Dubai" panose="020B0503030403030204" pitchFamily="34" charset="-78"/>
              </a:rPr>
              <a:t>: أنماط القيادة الحديثة</a:t>
            </a: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القيادة التحويلية</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كيف يقود القائد التغيير ويُلهم الآخرين.</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 الذكاء العاطفي في القيادةأدوات </a:t>
            </a:r>
            <a:r>
              <a:rPr lang="ar-SA" sz="2000" dirty="0">
                <a:solidFill>
                  <a:schemeClr val="lt1"/>
                </a:solidFill>
                <a:latin typeface="Dubai" panose="020B0503030403030204" pitchFamily="34" charset="-78"/>
                <a:cs typeface="Dubai" panose="020B0503030403030204" pitchFamily="34" charset="-78"/>
              </a:rPr>
              <a:t>إدارة المخزون.</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توظيف المشاعر بذكاء لبناء علاقات فعّالة.</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القيادة في بيئات متعددة الثقافات</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مهارات التعامل مع فرق متنوعة ثقافيًا.</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FD4-4DAB-0F7F-9DFE-2E4A3D9E2A2F}"/>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44750465-43F5-2E92-3CA5-CF784A2D31E5}"/>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71CD9504-56B4-553A-16CA-7F1723407CFB}"/>
              </a:ext>
            </a:extLst>
          </p:cNvPr>
          <p:cNvSpPr>
            <a:spLocks noGrp="1"/>
          </p:cNvSpPr>
          <p:nvPr>
            <p:ph type="title"/>
          </p:nvPr>
        </p:nvSpPr>
        <p:spPr>
          <a:xfrm>
            <a:off x="-946600" y="18455"/>
            <a:ext cx="9476014" cy="1325563"/>
          </a:xfrm>
        </p:spPr>
        <p:txBody>
          <a:bodyPr>
            <a:normAutofit/>
          </a:bodyPr>
          <a:lstStyle/>
          <a:p>
            <a:pPr algn="r" rtl="1"/>
            <a:r>
              <a:rPr lang="ar-SA" sz="2400" spc="300">
                <a:latin typeface="Dubai" panose="020B0503030403030204" pitchFamily="34" charset="-78"/>
                <a:cs typeface="Dubai" panose="020B0503030403030204" pitchFamily="34" charset="-78"/>
              </a:rPr>
              <a:t>مهارات القيادة والإدارة والفعالة</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FF5BBC2-12BB-62BC-A149-0FA088E30C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E7F17E7D-4E4A-D0BA-BC4F-A93792EA93D7}"/>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31B243F-7B3A-C416-605F-07BA98EDEB32}"/>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DF4CB7-D075-4217-72D3-D2F1A815C679}"/>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D586F9-B2B5-0FD3-E014-FD7618BCA4E5}"/>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907A3D1F-8EE8-19E8-16BC-44F0BD297E7D}"/>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DF371FA9-6204-7494-2970-D1DB8143B73B}"/>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ED1AF2F7-839F-DEFA-2800-BD196941038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EC1C2A5A-1EB3-CDED-5008-5A076A8E5182}"/>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A40DF0B7-D7EA-C9F7-B1CC-A6E5186E44FC}"/>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9AC1C6B5-C89B-830E-3F1C-3ADBAC83BCAF}"/>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C80ECD12-02E4-52C6-FBE3-767FF8D58290}"/>
              </a:ext>
            </a:extLst>
          </p:cNvPr>
          <p:cNvSpPr/>
          <p:nvPr/>
        </p:nvSpPr>
        <p:spPr>
          <a:xfrm>
            <a:off x="1907286" y="667434"/>
            <a:ext cx="6719376" cy="4098558"/>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a:t>
            </a:r>
            <a:r>
              <a:rPr lang="ar-SA" sz="2000">
                <a:solidFill>
                  <a:schemeClr val="lt1"/>
                </a:solidFill>
                <a:latin typeface="Dubai" panose="020B0503030403030204" pitchFamily="34" charset="-78"/>
                <a:cs typeface="Dubai" panose="020B0503030403030204" pitchFamily="34" charset="-78"/>
              </a:rPr>
              <a:t>الثالثة: القيادة وبناء الفرق</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بناء فرق العمل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مراحل تكوين الفريق وأدوار أفراده. </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قيادة فرق متنوعة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تعزيز التعاون والانسجام بين أفراد الفريق.</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حل النزاعات داخل الفريق</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أساليب إدارة الخلافات بشكل إيجابي وفعّال. </a:t>
            </a:r>
          </a:p>
        </p:txBody>
      </p:sp>
    </p:spTree>
    <p:extLst>
      <p:ext uri="{BB962C8B-B14F-4D97-AF65-F5344CB8AC3E}">
        <p14:creationId xmlns:p14="http://schemas.microsoft.com/office/powerpoint/2010/main" val="40930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2CE4-F8CE-EB5A-E1CD-57CA6EE287EB}"/>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67E57373-9589-EFA0-8C59-020B7A735B61}"/>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0D70B79E-02BC-C3F3-1EE8-C921F7648C4D}"/>
              </a:ext>
            </a:extLst>
          </p:cNvPr>
          <p:cNvSpPr>
            <a:spLocks noGrp="1"/>
          </p:cNvSpPr>
          <p:nvPr>
            <p:ph type="title"/>
          </p:nvPr>
        </p:nvSpPr>
        <p:spPr>
          <a:xfrm>
            <a:off x="-946600" y="18455"/>
            <a:ext cx="9476014" cy="1325563"/>
          </a:xfrm>
        </p:spPr>
        <p:txBody>
          <a:bodyPr>
            <a:normAutofit/>
          </a:bodyPr>
          <a:lstStyle/>
          <a:p>
            <a:pPr algn="r" rtl="1"/>
            <a:r>
              <a:rPr lang="ar-SA" sz="2400" spc="300">
                <a:latin typeface="Dubai" panose="020B0503030403030204" pitchFamily="34" charset="-78"/>
                <a:cs typeface="Dubai" panose="020B0503030403030204" pitchFamily="34" charset="-78"/>
              </a:rPr>
              <a:t>مهارات القيادة والإدارة والفعالة</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1C4CF8F2-73C0-B361-3C9D-F18858EDB305}"/>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85F1220F-9D49-BE4A-ADDD-622E6A87C449}"/>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8EE611A2-DF50-8280-DB4B-E001B338CE93}"/>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DB8719CC-88CA-93DC-9EE3-17996800AC8C}"/>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C75A413-44C3-1CAD-5A47-66372B2C6641}"/>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2190228C-5994-EC23-7153-48A19B84DF97}"/>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4751AEE-9DD3-4D34-A579-661DE0827828}"/>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182E48F4-3077-B240-C386-A93B4C16CACB}"/>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56E92FA6-636B-ABE5-30B2-AEA25F791C76}"/>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22DD34F2-3734-EF6D-5F91-5CD7869177E8}"/>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4147B9EA-4E25-B41F-08CC-F1B0BCE86DF3}"/>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2CD5DD15-E12C-F317-7914-6FE556F8D7DD}"/>
              </a:ext>
            </a:extLst>
          </p:cNvPr>
          <p:cNvSpPr/>
          <p:nvPr/>
        </p:nvSpPr>
        <p:spPr>
          <a:xfrm>
            <a:off x="1907286" y="667434"/>
            <a:ext cx="6719376" cy="4098558"/>
          </a:xfrm>
          <a:prstGeom prst="rect">
            <a:avLst/>
          </a:prstGeom>
          <a:noFill/>
        </p:spPr>
        <p:txBody>
          <a:bodyPr wrap="square" lIns="91440" tIns="45720" rIns="91440" bIns="45720">
            <a:spAutoFit/>
          </a:bodyPr>
          <a:lstStyle/>
          <a:p>
            <a:pPr marL="342900" indent="-342900" algn="r" rtl="1">
              <a:lnSpc>
                <a:spcPct val="115000"/>
              </a:lnSpc>
              <a:spcAft>
                <a:spcPts val="800"/>
              </a:spcAft>
              <a:buFont typeface="Symbol" panose="05050102010706020507" pitchFamily="18" charset="2"/>
              <a:buChar char=""/>
            </a:pPr>
            <a:endParaRPr lang="ar-SA"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الرابعة</a:t>
            </a:r>
            <a:r>
              <a:rPr lang="ar-SA" sz="2000">
                <a:solidFill>
                  <a:schemeClr val="lt1"/>
                </a:solidFill>
                <a:latin typeface="Dubai" panose="020B0503030403030204" pitchFamily="34" charset="-78"/>
                <a:cs typeface="Dubai" panose="020B0503030403030204" pitchFamily="34" charset="-78"/>
              </a:rPr>
              <a:t>: الاتصال القيادي</a:t>
            </a:r>
          </a:p>
          <a:p>
            <a:pPr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مهارات التواصل الفعّال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أهمية وضوح الرسائل وبناء الثقة بين القائد والفريق.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   أساليب الاتصال القيادي</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التكيف مع الأنماط المختلفة في بيئة العمل.</a:t>
            </a: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الاستماع النشط والتغذية الراجعة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أدوات تعزز الحوار وتطوير الأداء. </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3387231987"/>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7703</TotalTime>
  <Words>431</Words>
  <Application>Microsoft Office PowerPoint</Application>
  <PresentationFormat>شاشة عريضة</PresentationFormat>
  <Paragraphs>88</Paragraphs>
  <Slides>8</Slides>
  <Notes>8</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8</vt:i4>
      </vt:variant>
    </vt:vector>
  </HeadingPairs>
  <TitlesOfParts>
    <vt:vector size="18"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مهارات القيادة والإدارة الفعالة </vt:lpstr>
      <vt:lpstr>مقدمة: تهدف هذه الدورة إلى تطوير مهارات القيادة والإدارة الحديثة، من خلال التعرف على مفاهيم وأساليب القيادة الفعالة، واكتساب أدوات التواصل وبناء الفرق، بما يعزز الأداء الفردي والجماعي في بيئات العمل المتغيرة. </vt:lpstr>
      <vt:lpstr>الأهداف التدريبية:  </vt:lpstr>
      <vt:lpstr>عرض تقديمي في PowerPoint</vt:lpstr>
      <vt:lpstr>مهارات القيادة والإدارة والفعالة</vt:lpstr>
      <vt:lpstr>مهارات القيادة والإدارة والفعالة</vt:lpstr>
      <vt:lpstr>مهارات القيادة والإدارة والفعالة</vt:lpstr>
      <vt:lpstr>مهارات القيادة والإدارة والفعالة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سلسبيل المعهد</cp:lastModifiedBy>
  <cp:revision>55</cp:revision>
  <dcterms:created xsi:type="dcterms:W3CDTF">2022-02-02T10:42:00Z</dcterms:created>
  <dcterms:modified xsi:type="dcterms:W3CDTF">2025-07-28T06:11:41Z</dcterms:modified>
</cp:coreProperties>
</file>