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87" r:id="rId4"/>
    <p:sldId id="273" r:id="rId5"/>
    <p:sldId id="262" r:id="rId6"/>
    <p:sldId id="288" r:id="rId7"/>
    <p:sldId id="289" r:id="rId8"/>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84462"/>
  </p:normalViewPr>
  <p:slideViewPr>
    <p:cSldViewPr snapToGrid="0" snapToObjects="1">
      <p:cViewPr varScale="1">
        <p:scale>
          <a:sx n="53" d="100"/>
          <a:sy n="53"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05/26/2025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AA67D-1D56-2F7B-EA1C-E98B0F123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8CE52-BE10-E179-FBAE-E3EE5EE22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D046E-8EE4-BE1D-2110-957C965CDF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5F29F2F5-8078-87D0-5E97-3416E89D657D}"/>
              </a:ext>
            </a:extLst>
          </p:cNvPr>
          <p:cNvSpPr>
            <a:spLocks noGrp="1"/>
          </p:cNvSpPr>
          <p:nvPr>
            <p:ph type="sldNum" sz="quarter" idx="5"/>
          </p:nvPr>
        </p:nvSpPr>
        <p:spPr/>
        <p:txBody>
          <a:bodyPr/>
          <a:lstStyle/>
          <a:p>
            <a:fld id="{DD6939BB-9CE2-F34A-9C77-48BDECDCB60A}" type="slidenum">
              <a:rPr lang="en-CO" smtClean="0"/>
              <a:t>7</a:t>
            </a:fld>
            <a:endParaRPr lang="en-CO"/>
          </a:p>
        </p:txBody>
      </p:sp>
    </p:spTree>
    <p:extLst>
      <p:ext uri="{BB962C8B-B14F-4D97-AF65-F5344CB8AC3E}">
        <p14:creationId xmlns:p14="http://schemas.microsoft.com/office/powerpoint/2010/main" val="126957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spc="300" dirty="0">
                <a:latin typeface="Dubai" panose="020B0503030403030204" pitchFamily="34" charset="-78"/>
                <a:cs typeface="Dubai" panose="020B0503030403030204" pitchFamily="34" charset="-78"/>
              </a:rPr>
              <a:t>إدارة الوقت</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446049" y="1946636"/>
            <a:ext cx="1040711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dirty="0">
                <a:latin typeface="Dubai" panose="020B0503030403030204" pitchFamily="34" charset="-78"/>
                <a:ea typeface="+mn-ea"/>
                <a:cs typeface="Dubai" panose="020B0503030403030204" pitchFamily="34" charset="-78"/>
              </a:rPr>
            </a:br>
            <a:br>
              <a:rPr lang="en-US"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يعد الوقت من أثمن الموارد التي تملكها،  فهو غير قابل للتجديد ولا  يمكن تعويضه.  لذلك تهدف هذه الدورة إلى تزويد المشاركين بالمفاهيم  الأساسية والتقنيات العملية لإدارة وقتهم بفعالية، مما يسهم في تحسين الإنتاجية.</a:t>
            </a:r>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960159" y="1450279"/>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5" y="38255"/>
              <a:ext cx="7099035"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التعرف على مفهوم إدارة الوقت  .</a:t>
              </a: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1769385" y="2290974"/>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5" y="789153"/>
              <a:ext cx="7099035"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تحليل أنماط استخدام الوقت وتحديد مصادر الهدر.</a:t>
              </a: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2694244" y="3075650"/>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5" y="1558520"/>
              <a:ext cx="7099035"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استخدام أدوات وأساليب فعالة في التخطيط والتنظيم اليومي.</a:t>
              </a: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3344650" y="3881140"/>
            <a:ext cx="7118821" cy="675542"/>
            <a:chOff x="1594800" y="2308102"/>
            <a:chExt cx="7118821" cy="675542"/>
          </a:xfrm>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594800" y="2308102"/>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1614585" y="2327888"/>
              <a:ext cx="7099035"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dirty="0">
                  <a:solidFill>
                    <a:schemeClr val="accent1">
                      <a:lumMod val="50000"/>
                    </a:schemeClr>
                  </a:solidFill>
                  <a:latin typeface="Dubai" panose="020B0503030403030204" pitchFamily="34" charset="-78"/>
                  <a:cs typeface="Dubai" panose="020B0503030403030204" pitchFamily="34" charset="-78"/>
                </a:rPr>
                <a:t>تحديد الأولويات وفقاً لأهداف العمل والمهام المطلوبة.</a:t>
              </a: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4135355" y="4686630"/>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dirty="0">
                  <a:solidFill>
                    <a:schemeClr val="accent1">
                      <a:lumMod val="50000"/>
                    </a:schemeClr>
                  </a:solidFill>
                  <a:latin typeface="Dubai" panose="020B0503030403030204" pitchFamily="34" charset="-78"/>
                  <a:cs typeface="Dubai" panose="020B0503030403030204" pitchFamily="34" charset="-78"/>
                </a:rPr>
                <a:t>تطبيق استراتيجيات لتقليل التشتت والتسويف وزيادة التركيز.</a:t>
              </a: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46600" y="18455"/>
            <a:ext cx="9476014" cy="1325563"/>
          </a:xfrm>
        </p:spPr>
        <p:txBody>
          <a:bodyPr>
            <a:normAutofit/>
          </a:bodyPr>
          <a:lstStyle/>
          <a:p>
            <a:pPr algn="r" rtl="1"/>
            <a:r>
              <a:rPr lang="ar-SA" sz="2400" spc="300" dirty="0">
                <a:latin typeface="Dubai" panose="020B0503030403030204" pitchFamily="34" charset="-78"/>
                <a:cs typeface="Dubai" panose="020B0503030403030204" pitchFamily="34" charset="-78"/>
              </a:rPr>
              <a:t>إدارة الوقت</a:t>
            </a:r>
            <a:endParaRPr lang="en-CO" sz="2400" spc="3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207651" y="993231"/>
            <a:ext cx="8873215" cy="5549459"/>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782657" y="792847"/>
            <a:ext cx="7969593" cy="3349635"/>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 الوحدة الأولى:  التعرف على مفهوم إدارة الوقت.</a:t>
            </a:r>
          </a:p>
          <a:p>
            <a:pPr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تعريف إدارة الوقت :</a:t>
            </a:r>
          </a:p>
          <a:p>
            <a:pPr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هي عملية تنظيم وتخطيط كيفية تقسيم وقتك بين أنشطة .محددة</a:t>
            </a:r>
          </a:p>
          <a:p>
            <a:pPr algn="r" rtl="1">
              <a:lnSpc>
                <a:spcPct val="115000"/>
              </a:lnSpc>
              <a:spcAft>
                <a:spcPts val="800"/>
              </a:spcAft>
            </a:pPr>
            <a:r>
              <a:rPr lang="ar-SA" sz="2000" dirty="0">
                <a:solidFill>
                  <a:schemeClr val="lt1"/>
                </a:solidFill>
                <a:latin typeface="Dubai" panose="020B0503030403030204" pitchFamily="34" charset="-78"/>
                <a:cs typeface="Dubai" panose="020B0503030403030204" pitchFamily="34" charset="-78"/>
              </a:rPr>
              <a:t>وهي تهدف إلى تحقيق أقصى قدر من الكفاءة والإنتاجية في انجاز المهام،  مع تقليل التشتت وضغط العمل من، خلال ترتيب الأولويات وتخصيص الوقت المناسب لكل نشاط حسب أهميته.</a:t>
            </a:r>
          </a:p>
          <a:p>
            <a:pPr algn="r" rtl="1">
              <a:lnSpc>
                <a:spcPct val="115000"/>
              </a:lnSpc>
              <a:spcAft>
                <a:spcPts val="800"/>
              </a:spcAft>
            </a:pPr>
            <a:endParaRPr lang="ar-SA" sz="2000" dirty="0">
              <a:solidFill>
                <a:schemeClr val="lt1"/>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spc="300" dirty="0">
                <a:latin typeface="Dubai" panose="020B0503030403030204" pitchFamily="34" charset="-78"/>
                <a:cs typeface="Dubai" panose="020B0503030403030204" pitchFamily="34" charset="-78"/>
              </a:rPr>
              <a:t>إدارة الوقت</a:t>
            </a:r>
            <a:endParaRPr lang="en-CO" sz="2400" spc="3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573792" y="667434"/>
            <a:ext cx="8052870" cy="4796185"/>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الثانية: تحليل أنماط استخدام الوقت وتحديد مصادر الهدر.</a:t>
            </a:r>
          </a:p>
          <a:p>
            <a:pPr lvl="0" algn="r" rtl="1">
              <a:lnSpc>
                <a:spcPct val="115000"/>
              </a:lnSpc>
            </a:pPr>
            <a:r>
              <a:rPr lang="ar-SA" sz="2000" dirty="0">
                <a:solidFill>
                  <a:schemeClr val="lt1"/>
                </a:solidFill>
                <a:latin typeface="Dubai" panose="020B0503030403030204" pitchFamily="34" charset="-78"/>
                <a:cs typeface="Dubai" panose="020B0503030403030204" pitchFamily="34" charset="-78"/>
              </a:rPr>
              <a:t>أنماط استخدام الوقت:</a:t>
            </a:r>
          </a:p>
          <a:p>
            <a:pPr lvl="0" algn="r" rtl="1">
              <a:lnSpc>
                <a:spcPct val="115000"/>
              </a:lnSpc>
            </a:pPr>
            <a:r>
              <a:rPr lang="ar-SA" sz="2000" dirty="0">
                <a:solidFill>
                  <a:schemeClr val="lt1"/>
                </a:solidFill>
                <a:latin typeface="Dubai" panose="020B0503030403030204" pitchFamily="34" charset="-78"/>
                <a:cs typeface="Dubai" panose="020B0503030403030204" pitchFamily="34" charset="-78"/>
              </a:rPr>
              <a:t>- المستخدم المنظم،  المستخدم العشوائي المستخدم المماطل،  متعدد .المهام</a:t>
            </a:r>
          </a:p>
          <a:p>
            <a:pPr lvl="0" algn="r" rtl="1">
              <a:lnSpc>
                <a:spcPct val="115000"/>
              </a:lnSpc>
            </a:pPr>
            <a:r>
              <a:rPr lang="ar-SA" sz="2000" dirty="0">
                <a:solidFill>
                  <a:schemeClr val="lt1"/>
                </a:solidFill>
                <a:latin typeface="Dubai" panose="020B0503030403030204" pitchFamily="34" charset="-78"/>
                <a:cs typeface="Dubai" panose="020B0503030403030204" pitchFamily="34" charset="-78"/>
              </a:rPr>
              <a:t>أدوات التحليل:</a:t>
            </a:r>
          </a:p>
          <a:p>
            <a:pPr marL="342900" lvl="0" indent="-342900" algn="r" rtl="1">
              <a:lnSpc>
                <a:spcPct val="115000"/>
              </a:lnSpc>
              <a:buFontTx/>
              <a:buChar char="-"/>
            </a:pPr>
            <a:r>
              <a:rPr lang="ar-SA" sz="2000" dirty="0">
                <a:solidFill>
                  <a:schemeClr val="lt1"/>
                </a:solidFill>
                <a:latin typeface="Dubai" panose="020B0503030403030204" pitchFamily="34" charset="-78"/>
                <a:cs typeface="Dubai" panose="020B0503030403030204" pitchFamily="34" charset="-78"/>
              </a:rPr>
              <a:t>سجل وقت يومي</a:t>
            </a:r>
            <a:r>
              <a:rPr lang="en-US" sz="2000" dirty="0">
                <a:solidFill>
                  <a:schemeClr val="lt1"/>
                </a:solidFill>
                <a:latin typeface="Dubai" panose="020B0503030403030204" pitchFamily="34" charset="-78"/>
                <a:cs typeface="Dubai" panose="020B0503030403030204" pitchFamily="34" charset="-78"/>
              </a:rPr>
              <a:t>Time Log )</a:t>
            </a:r>
            <a:r>
              <a:rPr lang="ar-SA" sz="2000" dirty="0">
                <a:solidFill>
                  <a:schemeClr val="lt1"/>
                </a:solidFill>
                <a:latin typeface="Dubai" panose="020B0503030403030204" pitchFamily="34" charset="-78"/>
                <a:cs typeface="Dubai" panose="020B0503030403030204" pitchFamily="34" charset="-78"/>
              </a:rPr>
              <a:t> ) لتوثيق كل نشاط ومدة تنفيذه.</a:t>
            </a:r>
          </a:p>
          <a:p>
            <a:pPr marL="342900" lvl="0" indent="-342900" algn="r" rtl="1">
              <a:lnSpc>
                <a:spcPct val="115000"/>
              </a:lnSpc>
              <a:buFontTx/>
              <a:buChar char="-"/>
            </a:pPr>
            <a:r>
              <a:rPr lang="ar-SA" sz="2000" dirty="0">
                <a:solidFill>
                  <a:schemeClr val="lt1"/>
                </a:solidFill>
                <a:latin typeface="Dubai" panose="020B0503030403030204" pitchFamily="34" charset="-78"/>
                <a:cs typeface="Dubai" panose="020B0503030403030204" pitchFamily="34" charset="-78"/>
              </a:rPr>
              <a:t>استبيانات قصيرة حول العادات اليومية.</a:t>
            </a:r>
          </a:p>
          <a:p>
            <a:pPr marL="342900" lvl="0" indent="-342900" algn="r" rtl="1">
              <a:lnSpc>
                <a:spcPct val="115000"/>
              </a:lnSpc>
              <a:buFontTx/>
              <a:buChar char="-"/>
            </a:pPr>
            <a:r>
              <a:rPr lang="ar-SA" sz="2000" dirty="0">
                <a:solidFill>
                  <a:schemeClr val="lt1"/>
                </a:solidFill>
                <a:latin typeface="Dubai" panose="020B0503030403030204" pitchFamily="34" charset="-78"/>
                <a:cs typeface="Dubai" panose="020B0503030403030204" pitchFamily="34" charset="-78"/>
              </a:rPr>
              <a:t>مراجعة تقارير العمل والاجتماعات.</a:t>
            </a:r>
          </a:p>
          <a:p>
            <a:pPr lvl="0" algn="r" rtl="1">
              <a:lnSpc>
                <a:spcPct val="115000"/>
              </a:lnSpc>
            </a:pPr>
            <a:r>
              <a:rPr lang="ar-SA" sz="2000" dirty="0">
                <a:solidFill>
                  <a:schemeClr val="lt1"/>
                </a:solidFill>
                <a:latin typeface="Dubai" panose="020B0503030403030204" pitchFamily="34" charset="-78"/>
                <a:cs typeface="Dubai" panose="020B0503030403030204" pitchFamily="34" charset="-78"/>
              </a:rPr>
              <a:t>مصادر هدر الوقت الشائعة :</a:t>
            </a:r>
          </a:p>
          <a:p>
            <a:pPr marL="342900" lvl="0" indent="-342900" algn="r" rtl="1">
              <a:lnSpc>
                <a:spcPct val="115000"/>
              </a:lnSpc>
              <a:buFontTx/>
              <a:buChar char="-"/>
            </a:pPr>
            <a:r>
              <a:rPr lang="ar-SA" sz="2000" dirty="0">
                <a:solidFill>
                  <a:schemeClr val="lt1"/>
                </a:solidFill>
                <a:latin typeface="Dubai" panose="020B0503030403030204" pitchFamily="34" charset="-78"/>
                <a:cs typeface="Dubai" panose="020B0503030403030204" pitchFamily="34" charset="-78"/>
              </a:rPr>
              <a:t>المقاطعات المتكررة (بريد إلكتروني، مكالمات، زيارة )زملاء.</a:t>
            </a:r>
          </a:p>
          <a:p>
            <a:pPr marL="342900" lvl="0" indent="-342900" algn="r" rtl="1">
              <a:lnSpc>
                <a:spcPct val="115000"/>
              </a:lnSpc>
              <a:buFontTx/>
              <a:buChar char="-"/>
            </a:pPr>
            <a:r>
              <a:rPr lang="ar-SA" sz="2000" dirty="0">
                <a:solidFill>
                  <a:schemeClr val="lt1"/>
                </a:solidFill>
                <a:latin typeface="Dubai" panose="020B0503030403030204" pitchFamily="34" charset="-78"/>
                <a:cs typeface="Dubai" panose="020B0503030403030204" pitchFamily="34" charset="-78"/>
              </a:rPr>
              <a:t>الاجتماعات غير المخططة أو الطويلة بلا جدول أعمال.</a:t>
            </a:r>
          </a:p>
          <a:p>
            <a:pPr marL="342900" lvl="0" indent="-342900" algn="r" rtl="1">
              <a:lnSpc>
                <a:spcPct val="115000"/>
              </a:lnSpc>
              <a:buFontTx/>
              <a:buChar char="-"/>
            </a:pPr>
            <a:r>
              <a:rPr lang="ar-SA" sz="2000" dirty="0">
                <a:solidFill>
                  <a:schemeClr val="lt1"/>
                </a:solidFill>
                <a:latin typeface="Dubai" panose="020B0503030403030204" pitchFamily="34" charset="-78"/>
                <a:cs typeface="Dubai" panose="020B0503030403030204" pitchFamily="34" charset="-78"/>
              </a:rPr>
              <a:t>التسويف وتأجيل المهام الصعبة.</a:t>
            </a:r>
          </a:p>
          <a:p>
            <a:pPr marL="342900" lvl="0" indent="-342900" algn="r" rtl="1">
              <a:lnSpc>
                <a:spcPct val="115000"/>
              </a:lnSpc>
              <a:buFontTx/>
              <a:buChar char="-"/>
            </a:pPr>
            <a:r>
              <a:rPr lang="ar-SA" sz="2000" dirty="0">
                <a:solidFill>
                  <a:schemeClr val="lt1"/>
                </a:solidFill>
                <a:latin typeface="Dubai" panose="020B0503030403030204" pitchFamily="34" charset="-78"/>
                <a:cs typeface="Dubai" panose="020B0503030403030204" pitchFamily="34" charset="-78"/>
              </a:rPr>
              <a:t>تباطؤ الإجراءات الإدارية والبيروقراطية.</a:t>
            </a:r>
          </a:p>
        </p:txBody>
      </p:sp>
    </p:spTree>
    <p:extLst>
      <p:ext uri="{BB962C8B-B14F-4D97-AF65-F5344CB8AC3E}">
        <p14:creationId xmlns:p14="http://schemas.microsoft.com/office/powerpoint/2010/main" val="37621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A1BA2-50B4-4658-6E7C-4B40B92D0710}"/>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98321EF8-C3F4-27CF-A636-4B01F415E8C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C66ADF98-8B50-9757-66A6-E6C0199B689B}"/>
              </a:ext>
            </a:extLst>
          </p:cNvPr>
          <p:cNvSpPr>
            <a:spLocks noGrp="1"/>
          </p:cNvSpPr>
          <p:nvPr>
            <p:ph type="title"/>
          </p:nvPr>
        </p:nvSpPr>
        <p:spPr>
          <a:xfrm>
            <a:off x="-946600" y="18455"/>
            <a:ext cx="9476014" cy="1325563"/>
          </a:xfrm>
        </p:spPr>
        <p:txBody>
          <a:bodyPr>
            <a:normAutofit/>
          </a:bodyPr>
          <a:lstStyle/>
          <a:p>
            <a:pPr algn="r" rtl="1"/>
            <a:r>
              <a:rPr lang="ar-SA" sz="2400" spc="300" dirty="0">
                <a:latin typeface="Dubai" panose="020B0503030403030204" pitchFamily="34" charset="-78"/>
                <a:cs typeface="Dubai" panose="020B0503030403030204" pitchFamily="34" charset="-78"/>
              </a:rPr>
              <a:t>إدارة الوقت</a:t>
            </a:r>
            <a:endParaRPr lang="en-CO" sz="2400" spc="3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44615865-D3E4-6792-C7BF-FDE1061B721D}"/>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F6A4D39D-30D3-BB21-50A3-0574348BBF6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E2C37FBC-30C4-413F-3C79-D01AB52CDF50}"/>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82E6408-531C-6AF2-D146-0890BA7DDF24}"/>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2F54E65-478B-FF18-898F-4C3F41A82944}"/>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FF7DDF6D-FFBE-BDE7-4789-D8C23F86A4E7}"/>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8351C58A-8699-469F-90B0-744B8A8014B0}"/>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88BBC18E-9A2F-7A97-EC54-AFF6AA5C8792}"/>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CCF8A378-58CD-2876-79BB-57EF87C456A1}"/>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99959BF-C35A-9346-36B5-F60B413591B1}"/>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69CA8E8D-9C76-5014-3327-113BE82F2BBA}"/>
              </a:ext>
            </a:extLst>
          </p:cNvPr>
          <p:cNvSpPr/>
          <p:nvPr/>
        </p:nvSpPr>
        <p:spPr>
          <a:xfrm>
            <a:off x="365312" y="930167"/>
            <a:ext cx="8873215" cy="5565226"/>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97D0E598-EDDD-1083-93CF-46003443A2A9}"/>
              </a:ext>
            </a:extLst>
          </p:cNvPr>
          <p:cNvSpPr/>
          <p:nvPr/>
        </p:nvSpPr>
        <p:spPr>
          <a:xfrm>
            <a:off x="782657" y="792847"/>
            <a:ext cx="7969593" cy="3293209"/>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تابع الوحدة الثانية: تحليل أنماط استخدام الوقت وتحديد مصادر الهدر.</a:t>
            </a:r>
          </a:p>
          <a:p>
            <a:pPr lvl="0" algn="r" rtl="1">
              <a:lnSpc>
                <a:spcPct val="115000"/>
              </a:lnSpc>
            </a:pPr>
            <a:r>
              <a:rPr lang="ar-SA" sz="2000" dirty="0">
                <a:solidFill>
                  <a:schemeClr val="lt1"/>
                </a:solidFill>
                <a:latin typeface="Dubai" panose="020B0503030403030204" pitchFamily="34" charset="-78"/>
                <a:cs typeface="Dubai" panose="020B0503030403030204" pitchFamily="34" charset="-78"/>
              </a:rPr>
              <a:t>خطوات التحديد والمعالجة:</a:t>
            </a:r>
          </a:p>
          <a:p>
            <a:pPr lvl="0" algn="r" rtl="1">
              <a:lnSpc>
                <a:spcPct val="115000"/>
              </a:lnSpc>
            </a:pPr>
            <a:r>
              <a:rPr lang="ar-SA" sz="2000" dirty="0">
                <a:solidFill>
                  <a:schemeClr val="lt1"/>
                </a:solidFill>
                <a:latin typeface="Dubai" panose="020B0503030403030204" pitchFamily="34" charset="-78"/>
                <a:cs typeface="Dubai" panose="020B0503030403030204" pitchFamily="34" charset="-78"/>
              </a:rPr>
              <a:t>  - تتبع جميع الأنشطة لمدة أسبوع. </a:t>
            </a:r>
          </a:p>
          <a:p>
            <a:pPr lvl="0" algn="r" rtl="1">
              <a:lnSpc>
                <a:spcPct val="115000"/>
              </a:lnSpc>
            </a:pPr>
            <a:r>
              <a:rPr lang="ar-SA" sz="2000" dirty="0">
                <a:solidFill>
                  <a:schemeClr val="lt1"/>
                </a:solidFill>
                <a:latin typeface="Dubai" panose="020B0503030403030204" pitchFamily="34" charset="-78"/>
                <a:cs typeface="Dubai" panose="020B0503030403030204" pitchFamily="34" charset="-78"/>
              </a:rPr>
              <a:t>  - تصنيف الأنشطة إلى ( مهمة – عاجلة – ضارة )</a:t>
            </a:r>
          </a:p>
          <a:p>
            <a:pPr lvl="0" algn="r" rtl="1">
              <a:lnSpc>
                <a:spcPct val="115000"/>
              </a:lnSpc>
            </a:pPr>
            <a:r>
              <a:rPr lang="ar-SA" sz="2000" dirty="0">
                <a:solidFill>
                  <a:schemeClr val="lt1"/>
                </a:solidFill>
                <a:latin typeface="Dubai" panose="020B0503030403030204" pitchFamily="34" charset="-78"/>
                <a:cs typeface="Dubai" panose="020B0503030403030204" pitchFamily="34" charset="-78"/>
              </a:rPr>
              <a:t>  - تحليل النسبة المئوية للوقت المهدور.</a:t>
            </a:r>
          </a:p>
          <a:p>
            <a:pPr lvl="0" algn="r" rtl="1">
              <a:lnSpc>
                <a:spcPct val="115000"/>
              </a:lnSpc>
            </a:pPr>
            <a:r>
              <a:rPr lang="ar-SA" sz="2000" dirty="0">
                <a:solidFill>
                  <a:schemeClr val="lt1"/>
                </a:solidFill>
                <a:latin typeface="Dubai" panose="020B0503030403030204" pitchFamily="34" charset="-78"/>
                <a:cs typeface="Dubai" panose="020B0503030403030204" pitchFamily="34" charset="-78"/>
              </a:rPr>
              <a:t>  - تخطيط لتقليل أو حذف الأنشطة الضارة أو تقليلها. </a:t>
            </a:r>
          </a:p>
          <a:p>
            <a:pPr marL="342900" lvl="0" indent="-342900" algn="r" rtl="1">
              <a:lnSpc>
                <a:spcPct val="115000"/>
              </a:lnSpc>
              <a:buFont typeface="Symbol" panose="05050102010706020507" pitchFamily="18" charset="2"/>
              <a:buChar char=""/>
            </a:pPr>
            <a:endParaRPr lang="ar-SA"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endParaRPr lang="ar-SA" sz="2000" dirty="0">
              <a:solidFill>
                <a:schemeClr val="lt1"/>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529448256"/>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6555</TotalTime>
  <Words>439</Words>
  <Application>Microsoft Office PowerPoint</Application>
  <PresentationFormat>شاشة عريضة</PresentationFormat>
  <Paragraphs>66</Paragraphs>
  <Slides>7</Slides>
  <Notes>7</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7</vt:i4>
      </vt:variant>
    </vt:vector>
  </HeadingPairs>
  <TitlesOfParts>
    <vt:vector size="16" baseType="lpstr">
      <vt:lpstr>Aptos</vt:lpstr>
      <vt:lpstr>Arial</vt:lpstr>
      <vt:lpstr>Calibri</vt:lpstr>
      <vt:lpstr>DIN Next LT Arabic Light</vt:lpstr>
      <vt:lpstr>Dubai</vt:lpstr>
      <vt:lpstr>Segoe UI</vt:lpstr>
      <vt:lpstr>Source Han Sans CN Medium</vt:lpstr>
      <vt:lpstr>Symbol</vt:lpstr>
      <vt:lpstr>Office Theme</vt:lpstr>
      <vt:lpstr>إدارة الوقت</vt:lpstr>
      <vt:lpstr>مقدمة:  يعد الوقت من أثمن الموارد التي تملكها،  فهو غير قابل للتجديد ولا  يمكن تعويضه.  لذلك تهدف هذه الدورة إلى تزويد المشاركين بالمفاهيم  الأساسية والتقنيات العملية لإدارة وقتهم بفعالية، مما يسهم في تحسين الإنتاجية.</vt:lpstr>
      <vt:lpstr>الأهداف التدريبية:  </vt:lpstr>
      <vt:lpstr>عرض تقديمي في PowerPoint</vt:lpstr>
      <vt:lpstr>إدارة الوقت</vt:lpstr>
      <vt:lpstr>إدارة الوقت</vt:lpstr>
      <vt:lpstr>إدارة الوقت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سلسبيل المعهد</cp:lastModifiedBy>
  <cp:revision>53</cp:revision>
  <dcterms:created xsi:type="dcterms:W3CDTF">2022-02-02T10:42:00Z</dcterms:created>
  <dcterms:modified xsi:type="dcterms:W3CDTF">2025-05-26T05:52:14Z</dcterms:modified>
</cp:coreProperties>
</file>