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87" r:id="rId4"/>
    <p:sldId id="273" r:id="rId5"/>
    <p:sldId id="262" r:id="rId6"/>
    <p:sldId id="288" r:id="rId7"/>
    <p:sldId id="289" r:id="rId8"/>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A5F7B-CE38-4B81-81B6-A6CDCC741231}" v="2" dt="2025-11-23T09:15:43.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84462"/>
  </p:normalViewPr>
  <p:slideViewPr>
    <p:cSldViewPr snapToGrid="0" snapToObjects="1">
      <p:cViewPr varScale="1">
        <p:scale>
          <a:sx n="69" d="100"/>
          <a:sy n="69" d="100"/>
        </p:scale>
        <p:origin x="1334"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sabil alluhayb" userId="0b1ff85d90d6f6fa" providerId="LiveId" clId="{E2B441BA-6953-49A3-B3C2-2079C1D29AAE}"/>
    <pc:docChg chg="undo custSel modSld">
      <pc:chgData name="salsabil alluhayb" userId="0b1ff85d90d6f6fa" providerId="LiveId" clId="{E2B441BA-6953-49A3-B3C2-2079C1D29AAE}" dt="2025-11-23T09:15:43.197" v="155"/>
      <pc:docMkLst>
        <pc:docMk/>
      </pc:docMkLst>
      <pc:sldChg chg="modSp mod">
        <pc:chgData name="salsabil alluhayb" userId="0b1ff85d90d6f6fa" providerId="LiveId" clId="{E2B441BA-6953-49A3-B3C2-2079C1D29AAE}" dt="2025-11-20T08:32:46.123" v="1" actId="27636"/>
        <pc:sldMkLst>
          <pc:docMk/>
          <pc:sldMk cId="2024435143" sldId="256"/>
        </pc:sldMkLst>
        <pc:spChg chg="mod">
          <ac:chgData name="salsabil alluhayb" userId="0b1ff85d90d6f6fa" providerId="LiveId" clId="{E2B441BA-6953-49A3-B3C2-2079C1D29AAE}" dt="2025-11-20T08:32:46.123" v="1" actId="27636"/>
          <ac:spMkLst>
            <pc:docMk/>
            <pc:sldMk cId="2024435143" sldId="256"/>
            <ac:spMk id="2" creationId="{AFBA45AC-A7D5-6149-A639-1C5514021106}"/>
          </ac:spMkLst>
        </pc:spChg>
      </pc:sldChg>
      <pc:sldChg chg="modSp mod">
        <pc:chgData name="salsabil alluhayb" userId="0b1ff85d90d6f6fa" providerId="LiveId" clId="{E2B441BA-6953-49A3-B3C2-2079C1D29AAE}" dt="2025-11-20T08:34:30.047" v="8"/>
        <pc:sldMkLst>
          <pc:docMk/>
          <pc:sldMk cId="1106233427" sldId="259"/>
        </pc:sldMkLst>
        <pc:spChg chg="mod">
          <ac:chgData name="salsabil alluhayb" userId="0b1ff85d90d6f6fa" providerId="LiveId" clId="{E2B441BA-6953-49A3-B3C2-2079C1D29AAE}" dt="2025-11-20T08:34:30.047" v="8"/>
          <ac:spMkLst>
            <pc:docMk/>
            <pc:sldMk cId="1106233427" sldId="259"/>
            <ac:spMk id="3" creationId="{00000000-0000-0000-0000-000000000000}"/>
          </ac:spMkLst>
        </pc:spChg>
      </pc:sldChg>
      <pc:sldChg chg="modSp mod">
        <pc:chgData name="salsabil alluhayb" userId="0b1ff85d90d6f6fa" providerId="LiveId" clId="{E2B441BA-6953-49A3-B3C2-2079C1D29AAE}" dt="2025-11-23T06:34:13.272" v="47" actId="13900"/>
        <pc:sldMkLst>
          <pc:docMk/>
          <pc:sldMk cId="687296777" sldId="262"/>
        </pc:sldMkLst>
        <pc:spChg chg="mod">
          <ac:chgData name="salsabil alluhayb" userId="0b1ff85d90d6f6fa" providerId="LiveId" clId="{E2B441BA-6953-49A3-B3C2-2079C1D29AAE}" dt="2025-11-23T06:34:13.272" v="47" actId="13900"/>
          <ac:spMkLst>
            <pc:docMk/>
            <pc:sldMk cId="687296777" sldId="262"/>
            <ac:spMk id="2" creationId="{751FF6D3-F5D4-2213-429D-0832B89A27A7}"/>
          </ac:spMkLst>
        </pc:spChg>
        <pc:spChg chg="mod">
          <ac:chgData name="salsabil alluhayb" userId="0b1ff85d90d6f6fa" providerId="LiveId" clId="{E2B441BA-6953-49A3-B3C2-2079C1D29AAE}" dt="2025-11-20T09:27:21.353" v="32"/>
          <ac:spMkLst>
            <pc:docMk/>
            <pc:sldMk cId="687296777" sldId="262"/>
            <ac:spMk id="9" creationId="{16BB0FD3-3157-F74F-BD5F-1E808DEC4CAB}"/>
          </ac:spMkLst>
        </pc:spChg>
      </pc:sldChg>
      <pc:sldChg chg="modSp mod">
        <pc:chgData name="salsabil alluhayb" userId="0b1ff85d90d6f6fa" providerId="LiveId" clId="{E2B441BA-6953-49A3-B3C2-2079C1D29AAE}" dt="2025-11-20T09:25:56.897" v="31" actId="20577"/>
        <pc:sldMkLst>
          <pc:docMk/>
          <pc:sldMk cId="2224665841" sldId="287"/>
        </pc:sldMkLst>
        <pc:spChg chg="mod">
          <ac:chgData name="salsabil alluhayb" userId="0b1ff85d90d6f6fa" providerId="LiveId" clId="{E2B441BA-6953-49A3-B3C2-2079C1D29AAE}" dt="2025-11-20T09:23:56.623" v="14" actId="20577"/>
          <ac:spMkLst>
            <pc:docMk/>
            <pc:sldMk cId="2224665841" sldId="287"/>
            <ac:spMk id="5" creationId="{91974AA7-08FE-183A-9153-F02216D01B53}"/>
          </ac:spMkLst>
        </pc:spChg>
        <pc:spChg chg="mod">
          <ac:chgData name="salsabil alluhayb" userId="0b1ff85d90d6f6fa" providerId="LiveId" clId="{E2B441BA-6953-49A3-B3C2-2079C1D29AAE}" dt="2025-11-20T09:23:54.101" v="13" actId="20577"/>
          <ac:spMkLst>
            <pc:docMk/>
            <pc:sldMk cId="2224665841" sldId="287"/>
            <ac:spMk id="8" creationId="{AD24272E-AFD7-153E-CFF9-87F3C6920209}"/>
          </ac:spMkLst>
        </pc:spChg>
        <pc:spChg chg="mod">
          <ac:chgData name="salsabil alluhayb" userId="0b1ff85d90d6f6fa" providerId="LiveId" clId="{E2B441BA-6953-49A3-B3C2-2079C1D29AAE}" dt="2025-11-20T09:23:50.504" v="12" actId="20577"/>
          <ac:spMkLst>
            <pc:docMk/>
            <pc:sldMk cId="2224665841" sldId="287"/>
            <ac:spMk id="11" creationId="{07594CAF-D568-B919-4C10-9D3EFDE30336}"/>
          </ac:spMkLst>
        </pc:spChg>
        <pc:spChg chg="mod">
          <ac:chgData name="salsabil alluhayb" userId="0b1ff85d90d6f6fa" providerId="LiveId" clId="{E2B441BA-6953-49A3-B3C2-2079C1D29AAE}" dt="2025-11-20T09:24:42.140" v="21" actId="20577"/>
          <ac:spMkLst>
            <pc:docMk/>
            <pc:sldMk cId="2224665841" sldId="287"/>
            <ac:spMk id="14" creationId="{4B37DC8E-FF01-428B-F8DE-DCFED8165310}"/>
          </ac:spMkLst>
        </pc:spChg>
        <pc:spChg chg="mod">
          <ac:chgData name="salsabil alluhayb" userId="0b1ff85d90d6f6fa" providerId="LiveId" clId="{E2B441BA-6953-49A3-B3C2-2079C1D29AAE}" dt="2025-11-20T09:25:06.506" v="24" actId="20577"/>
          <ac:spMkLst>
            <pc:docMk/>
            <pc:sldMk cId="2224665841" sldId="287"/>
            <ac:spMk id="17" creationId="{5A93A5BD-4C08-FBFA-9FC9-4346A12A53DD}"/>
          </ac:spMkLst>
        </pc:spChg>
        <pc:spChg chg="mod">
          <ac:chgData name="salsabil alluhayb" userId="0b1ff85d90d6f6fa" providerId="LiveId" clId="{E2B441BA-6953-49A3-B3C2-2079C1D29AAE}" dt="2025-11-20T09:25:32.605" v="28" actId="20577"/>
          <ac:spMkLst>
            <pc:docMk/>
            <pc:sldMk cId="2224665841" sldId="287"/>
            <ac:spMk id="20" creationId="{640991DB-94F4-3D9D-CF2A-CD6B81CD7833}"/>
          </ac:spMkLst>
        </pc:spChg>
        <pc:spChg chg="mod">
          <ac:chgData name="salsabil alluhayb" userId="0b1ff85d90d6f6fa" providerId="LiveId" clId="{E2B441BA-6953-49A3-B3C2-2079C1D29AAE}" dt="2025-11-20T09:25:56.897" v="31" actId="20577"/>
          <ac:spMkLst>
            <pc:docMk/>
            <pc:sldMk cId="2224665841" sldId="287"/>
            <ac:spMk id="23" creationId="{7765B6B4-6B13-F048-0A9E-78255DD439F1}"/>
          </ac:spMkLst>
        </pc:spChg>
      </pc:sldChg>
      <pc:sldChg chg="modSp mod">
        <pc:chgData name="salsabil alluhayb" userId="0b1ff85d90d6f6fa" providerId="LiveId" clId="{E2B441BA-6953-49A3-B3C2-2079C1D29AAE}" dt="2025-11-23T09:15:37.428" v="154"/>
        <pc:sldMkLst>
          <pc:docMk/>
          <pc:sldMk cId="3762167408" sldId="288"/>
        </pc:sldMkLst>
        <pc:spChg chg="mod">
          <ac:chgData name="salsabil alluhayb" userId="0b1ff85d90d6f6fa" providerId="LiveId" clId="{E2B441BA-6953-49A3-B3C2-2079C1D29AAE}" dt="2025-11-23T06:41:50.101" v="135" actId="20577"/>
          <ac:spMkLst>
            <pc:docMk/>
            <pc:sldMk cId="3762167408" sldId="288"/>
            <ac:spMk id="2" creationId="{5B2B0954-838F-4C58-B9BA-4B6D98F898B9}"/>
          </ac:spMkLst>
        </pc:spChg>
        <pc:spChg chg="mod">
          <ac:chgData name="salsabil alluhayb" userId="0b1ff85d90d6f6fa" providerId="LiveId" clId="{E2B441BA-6953-49A3-B3C2-2079C1D29AAE}" dt="2025-11-23T09:15:37.428" v="154"/>
          <ac:spMkLst>
            <pc:docMk/>
            <pc:sldMk cId="3762167408" sldId="288"/>
            <ac:spMk id="9" creationId="{8E8FB840-224D-3A79-78BB-F5AAC4B2211F}"/>
          </ac:spMkLst>
        </pc:spChg>
      </pc:sldChg>
      <pc:sldChg chg="modSp mod">
        <pc:chgData name="salsabil alluhayb" userId="0b1ff85d90d6f6fa" providerId="LiveId" clId="{E2B441BA-6953-49A3-B3C2-2079C1D29AAE}" dt="2025-11-23T09:15:43.197" v="155"/>
        <pc:sldMkLst>
          <pc:docMk/>
          <pc:sldMk cId="409302713" sldId="289"/>
        </pc:sldMkLst>
        <pc:spChg chg="mod">
          <ac:chgData name="salsabil alluhayb" userId="0b1ff85d90d6f6fa" providerId="LiveId" clId="{E2B441BA-6953-49A3-B3C2-2079C1D29AAE}" dt="2025-11-23T06:44:59.553" v="153" actId="20577"/>
          <ac:spMkLst>
            <pc:docMk/>
            <pc:sldMk cId="409302713" sldId="289"/>
            <ac:spMk id="2" creationId="{C80ECD12-02E4-52C6-FBE3-767FF8D58290}"/>
          </ac:spMkLst>
        </pc:spChg>
        <pc:spChg chg="mod">
          <ac:chgData name="salsabil alluhayb" userId="0b1ff85d90d6f6fa" providerId="LiveId" clId="{E2B441BA-6953-49A3-B3C2-2079C1D29AAE}" dt="2025-11-23T09:15:43.197" v="155"/>
          <ac:spMkLst>
            <pc:docMk/>
            <pc:sldMk cId="409302713" sldId="289"/>
            <ac:spMk id="9" creationId="{71CD9504-56B4-553A-16CA-7F1723407C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11/23/2025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F925-30DE-8D79-5002-B31CB47DC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82E01-9533-7621-9D07-3A452013B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AB523-554F-6D39-36EA-7D8E2A311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FD857533-0A40-BF69-21D1-4C9D1A09226E}"/>
              </a:ext>
            </a:extLst>
          </p:cNvPr>
          <p:cNvSpPr>
            <a:spLocks noGrp="1"/>
          </p:cNvSpPr>
          <p:nvPr>
            <p:ph type="sldNum" sz="quarter" idx="5"/>
          </p:nvPr>
        </p:nvSpPr>
        <p:spPr/>
        <p:txBody>
          <a:bodyPr/>
          <a:lstStyle/>
          <a:p>
            <a:fld id="{DD6939BB-9CE2-F34A-9C77-48BDECDCB60A}" type="slidenum">
              <a:rPr lang="en-CO" smtClean="0"/>
              <a:t>7</a:t>
            </a:fld>
            <a:endParaRPr lang="en-CO"/>
          </a:p>
        </p:txBody>
      </p:sp>
    </p:spTree>
    <p:extLst>
      <p:ext uri="{BB962C8B-B14F-4D97-AF65-F5344CB8AC3E}">
        <p14:creationId xmlns:p14="http://schemas.microsoft.com/office/powerpoint/2010/main" val="158525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fontScale="90000"/>
          </a:bodyPr>
          <a:lstStyle/>
          <a:p>
            <a:pPr algn="ctr"/>
            <a:r>
              <a:rPr lang="ar-SA" dirty="0"/>
              <a:t>تحليل الأدوات المالية والاستثمار العقاري </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dirty="0">
                <a:latin typeface="Dubai" panose="020B0503030403030204" pitchFamily="34" charset="-78"/>
                <a:ea typeface="+mn-ea"/>
                <a:cs typeface="Dubai" panose="020B0503030403030204" pitchFamily="34" charset="-78"/>
              </a:rPr>
            </a:br>
            <a:r>
              <a:rPr lang="ar-SA" sz="2400" b="0" dirty="0">
                <a:latin typeface="Dubai" panose="020B0503030403030204" pitchFamily="34" charset="-78"/>
                <a:ea typeface="+mn-ea"/>
                <a:cs typeface="Dubai" panose="020B0503030403030204" pitchFamily="34" charset="-78"/>
              </a:rPr>
              <a:t>تتناول هذه الدورة الجوانب المالية والاستثمارية المتعلقة بتحليل الأدوات المالية والاستثمار العقاري، بدءًا من المفاهيم الأساسية للاستثمار وأنواعه، مرورًا بتحليل الأدوات المالية (الأسهم والسندات والمشتقات)، ووصولًا إلى تحليل وتقييم العقارات باستخدام النماذج المالية الحديثة.</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376829" y="720723"/>
            <a:ext cx="7118821" cy="681900"/>
            <a:chOff x="0" y="18469"/>
            <a:chExt cx="7118821" cy="681900"/>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5" y="64399"/>
              <a:ext cx="7048481" cy="635970"/>
            </a:xfrm>
            <a:prstGeom prst="rect">
              <a:avLst/>
            </a:prstGeom>
            <a:no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	التمييز بين أنواع الاستثمارات ومبادئ إدارة المخاطر والعوائد.</a:t>
              </a: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628907" y="1479397"/>
            <a:ext cx="7118821" cy="689209"/>
            <a:chOff x="531600" y="769367"/>
            <a:chExt cx="7118821" cy="689209"/>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5" y="822606"/>
              <a:ext cx="7099035" cy="635970"/>
            </a:xfrm>
            <a:prstGeom prst="rect">
              <a:avLst/>
            </a:prstGeom>
            <a:no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	تحليل الأدوات المالية المختلفة مثل الأسهم والسندات والعقود المستقبلية.</a:t>
              </a: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1316764" y="2224396"/>
            <a:ext cx="7118821" cy="703054"/>
            <a:chOff x="1063200" y="1538734"/>
            <a:chExt cx="7118821" cy="703054"/>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5" y="1605818"/>
              <a:ext cx="6954013" cy="635970"/>
            </a:xfrm>
            <a:prstGeom prst="rect">
              <a:avLst/>
            </a:prstGeom>
            <a:no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	تطبيق الأساليب الحديثة في تقييم الأوراق المالية والعقارات.</a:t>
              </a: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2182016" y="2973520"/>
            <a:ext cx="7118821" cy="675542"/>
            <a:chOff x="1594800" y="2308102"/>
            <a:chExt cx="7118821" cy="675542"/>
          </a:xfrm>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594800" y="2308102"/>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1614585" y="2327888"/>
              <a:ext cx="6646673"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إعداد النماذج المالية باستخدام </a:t>
              </a:r>
              <a:r>
                <a:rPr lang="en-US" sz="2400" dirty="0">
                  <a:solidFill>
                    <a:schemeClr val="accent1">
                      <a:lumMod val="50000"/>
                    </a:schemeClr>
                  </a:solidFill>
                  <a:latin typeface="Dubai" panose="020B0503030403030204" pitchFamily="34" charset="-78"/>
                  <a:cs typeface="Dubai" panose="020B0503030403030204" pitchFamily="34" charset="-78"/>
                </a:rPr>
                <a:t>Excel </a:t>
              </a:r>
              <a:r>
                <a:rPr lang="ar-SA" sz="2400" dirty="0">
                  <a:solidFill>
                    <a:schemeClr val="accent1">
                      <a:lumMod val="50000"/>
                    </a:schemeClr>
                  </a:solidFill>
                  <a:latin typeface="Dubai" panose="020B0503030403030204" pitchFamily="34" charset="-78"/>
                  <a:cs typeface="Dubai" panose="020B0503030403030204" pitchFamily="34" charset="-78"/>
                </a:rPr>
                <a:t>لحساب العائد الداخلي وصافي القيمة الحالية وتحليل التدفقات النقدية.</a:t>
              </a: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3178816" y="3744137"/>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فهم العوامل الاقتصادية المؤثرة في السوق المالي والعقاري السعودي</a:t>
              </a:r>
            </a:p>
          </p:txBody>
        </p:sp>
      </p:grpSp>
      <p:grpSp>
        <p:nvGrpSpPr>
          <p:cNvPr id="18" name="مجموعة 17">
            <a:extLst>
              <a:ext uri="{FF2B5EF4-FFF2-40B4-BE49-F238E27FC236}">
                <a16:creationId xmlns:a16="http://schemas.microsoft.com/office/drawing/2014/main" id="{A9AC5202-2F43-C502-AA4C-F93012523E2D}"/>
              </a:ext>
            </a:extLst>
          </p:cNvPr>
          <p:cNvGrpSpPr/>
          <p:nvPr/>
        </p:nvGrpSpPr>
        <p:grpSpPr>
          <a:xfrm>
            <a:off x="4244263" y="4530527"/>
            <a:ext cx="7118821" cy="675542"/>
            <a:chOff x="2126401" y="3077469"/>
            <a:chExt cx="7118821" cy="675542"/>
          </a:xfrm>
        </p:grpSpPr>
        <p:sp>
          <p:nvSpPr>
            <p:cNvPr id="19" name="مستطيل: زوايا مستديرة 18">
              <a:extLst>
                <a:ext uri="{FF2B5EF4-FFF2-40B4-BE49-F238E27FC236}">
                  <a16:creationId xmlns:a16="http://schemas.microsoft.com/office/drawing/2014/main" id="{B006931D-37FA-096C-0774-A9572DB821E5}"/>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0" name="مستطيل: زوايا مستديرة 4">
              <a:extLst>
                <a:ext uri="{FF2B5EF4-FFF2-40B4-BE49-F238E27FC236}">
                  <a16:creationId xmlns:a16="http://schemas.microsoft.com/office/drawing/2014/main" id="{640991DB-94F4-3D9D-CF2A-CD6B81CD7833}"/>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التعرف على أنظمة الرهن العقاري والتمويل والجهات الرقابية ذات العلاقة</a:t>
              </a:r>
            </a:p>
          </p:txBody>
        </p:sp>
      </p:grpSp>
      <p:grpSp>
        <p:nvGrpSpPr>
          <p:cNvPr id="21" name="مجموعة 20">
            <a:extLst>
              <a:ext uri="{FF2B5EF4-FFF2-40B4-BE49-F238E27FC236}">
                <a16:creationId xmlns:a16="http://schemas.microsoft.com/office/drawing/2014/main" id="{1272DAC8-CC6C-6758-9CE7-2F4296F94722}"/>
              </a:ext>
            </a:extLst>
          </p:cNvPr>
          <p:cNvGrpSpPr/>
          <p:nvPr/>
        </p:nvGrpSpPr>
        <p:grpSpPr>
          <a:xfrm>
            <a:off x="4819565" y="5304359"/>
            <a:ext cx="7118821" cy="675542"/>
            <a:chOff x="2126401" y="3077469"/>
            <a:chExt cx="7118821" cy="675542"/>
          </a:xfrm>
        </p:grpSpPr>
        <p:sp>
          <p:nvSpPr>
            <p:cNvPr id="22" name="مستطيل: زوايا مستديرة 21">
              <a:extLst>
                <a:ext uri="{FF2B5EF4-FFF2-40B4-BE49-F238E27FC236}">
                  <a16:creationId xmlns:a16="http://schemas.microsoft.com/office/drawing/2014/main" id="{096A78C8-77E8-3166-AF67-4DC3CFA1E4AF}"/>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3" name="مستطيل: زوايا مستديرة 4">
              <a:extLst>
                <a:ext uri="{FF2B5EF4-FFF2-40B4-BE49-F238E27FC236}">
                  <a16:creationId xmlns:a16="http://schemas.microsoft.com/office/drawing/2014/main" id="{7765B6B4-6B13-F048-0A9E-78255DD439F1}"/>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إعداد دراسة جدوى اقتصادية لمشروع استثماري عقاري وتحليل نتائجه</a:t>
              </a: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تحليل الأدوات المالية والاستثمار العقاري </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2790508"/>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 مقدمة في الاستثمار والتحليل المالي</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يعطي فهم شامل لأساسيات الاستثمار ودور التحليل المالي في دعم القرارات الاستثمارية. سنستعرض المفاهيم الرئيسية التي تحكم الأسواق المالية، وأساليب تقييم المخاطر والعوائد. كما سنتعرف على الأدوات المالية المختلفة وكيفية قراءتها وتحليلها بما يمهّد لبناء رؤية استثمارية واعية ومبنية على أسس علمية</a:t>
            </a: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تحليل الأدوات المالية والاستثمار العقاري </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1024759" y="667434"/>
            <a:ext cx="7601903" cy="3380413"/>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الثانية: تحليل الأدوات المالية</a:t>
            </a:r>
          </a:p>
          <a:p>
            <a:pPr lvl="0" algn="r" rtl="1">
              <a:lnSpc>
                <a:spcPct val="115000"/>
              </a:lnSpc>
            </a:pPr>
            <a:endParaRPr lang="ar-SA" sz="2000" dirty="0">
              <a:solidFill>
                <a:schemeClr val="lt1"/>
              </a:solidFill>
              <a:latin typeface="Dubai" panose="020B0503030403030204" pitchFamily="34" charset="-78"/>
              <a:cs typeface="Dubai" panose="020B0503030403030204" pitchFamily="34" charset="-78"/>
            </a:endParaRPr>
          </a:p>
          <a:p>
            <a:pPr lvl="0" algn="r" rtl="1">
              <a:lnSpc>
                <a:spcPct val="115000"/>
              </a:lnSpc>
            </a:pPr>
            <a:endParaRPr lang="ar-SA"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التعرف إلى الأدوات المالية المتداولة في الأسواق وكيفية تقييمها من منظور استثماري. يتم استعراض خصائص الأسهم والسندات والصناديق وأدوات الدخل الثابت والمتغير. كما يتناول أساليب تحليل الأداء والمخاطر وقراءة المؤشرات المالية والمؤشرات السوقية. وذلك بهدف اختيار الأنسب من الأدوات لتحقيق الأهداف الاستثمارية,</a:t>
            </a:r>
          </a:p>
        </p:txBody>
      </p:sp>
    </p:spTree>
    <p:extLst>
      <p:ext uri="{BB962C8B-B14F-4D97-AF65-F5344CB8AC3E}">
        <p14:creationId xmlns:p14="http://schemas.microsoft.com/office/powerpoint/2010/main" val="37621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9FD4-4DAB-0F7F-9DFE-2E4A3D9E2A2F}"/>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44750465-43F5-2E92-3CA5-CF784A2D31E5}"/>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71CD9504-56B4-553A-16CA-7F1723407CFB}"/>
              </a:ext>
            </a:extLst>
          </p:cNvPr>
          <p:cNvSpPr>
            <a:spLocks noGrp="1"/>
          </p:cNvSpPr>
          <p:nvPr>
            <p:ph type="title"/>
          </p:nvPr>
        </p:nvSpPr>
        <p:spPr>
          <a:xfrm>
            <a:off x="-946600" y="18455"/>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تحليل الأدوات المالية والاستثمار العقاري </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4FF5BBC2-12BB-62BC-A149-0FA088E30C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E7F17E7D-4E4A-D0BA-BC4F-A93792EA93D7}"/>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31B243F-7B3A-C416-605F-07BA98EDEB32}"/>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8DF4CB7-D075-4217-72D3-D2F1A815C679}"/>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8D586F9-B2B5-0FD3-E014-FD7618BCA4E5}"/>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907A3D1F-8EE8-19E8-16BC-44F0BD297E7D}"/>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DF371FA9-6204-7494-2970-D1DB8143B73B}"/>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ED1AF2F7-839F-DEFA-2800-BD196941038B}"/>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EC1C2A5A-1EB3-CDED-5008-5A076A8E5182}"/>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A40DF0B7-D7EA-C9F7-B1CC-A6E5186E44FC}"/>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9AC1C6B5-C89B-830E-3F1C-3ADBAC83BCAF}"/>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C80ECD12-02E4-52C6-FBE3-767FF8D58290}"/>
              </a:ext>
            </a:extLst>
          </p:cNvPr>
          <p:cNvSpPr/>
          <p:nvPr/>
        </p:nvSpPr>
        <p:spPr>
          <a:xfrm>
            <a:off x="968188" y="667434"/>
            <a:ext cx="7658474" cy="3231654"/>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الثالثة: مبادئ التحليل العقاري</a:t>
            </a:r>
          </a:p>
          <a:p>
            <a:pPr lvl="0" algn="just"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just" rtl="1">
              <a:lnSpc>
                <a:spcPct val="115000"/>
              </a:lnSpc>
              <a:spcAft>
                <a:spcPts val="800"/>
              </a:spcAft>
              <a:buFont typeface="Arial" panose="020B0604020202020204" pitchFamily="34" charset="0"/>
              <a:buChar char="•"/>
            </a:pPr>
            <a:r>
              <a:rPr lang="ar-SA" sz="2000" dirty="0">
                <a:solidFill>
                  <a:schemeClr val="lt1"/>
                </a:solidFill>
                <a:latin typeface="Dubai" panose="020B0503030403030204" pitchFamily="34" charset="-78"/>
                <a:cs typeface="Dubai" panose="020B0503030403030204" pitchFamily="34" charset="-78"/>
              </a:rPr>
              <a:t>الأسس التي يقوم عليها تقييم وتحليل الاستثمارات العقارية بمختلف أنواعها. و على العوامل المؤثرة في قيمة العقار وأساليب التقييم مثل الدخل والمقارنة والتكلفة. كما يتم تناول مفاهيم العائد العقاري والتدفقات النقدية ودراسة الجدوى. </a:t>
            </a:r>
            <a:r>
              <a:rPr lang="ar-SA" sz="2000">
                <a:solidFill>
                  <a:schemeClr val="lt1"/>
                </a:solidFill>
                <a:latin typeface="Dubai" panose="020B0503030403030204" pitchFamily="34" charset="-78"/>
                <a:cs typeface="Dubai" panose="020B0503030403030204" pitchFamily="34" charset="-78"/>
              </a:rPr>
              <a:t>وذلك بهدف تكوين </a:t>
            </a:r>
            <a:r>
              <a:rPr lang="ar-SA" sz="2000" dirty="0">
                <a:solidFill>
                  <a:schemeClr val="lt1"/>
                </a:solidFill>
                <a:latin typeface="Dubai" panose="020B0503030403030204" pitchFamily="34" charset="-78"/>
                <a:cs typeface="Dubai" panose="020B0503030403030204" pitchFamily="34" charset="-78"/>
              </a:rPr>
              <a:t>رؤية تحليلية متكاملة لاتخاذ قرارات ناجحة في سوق العقار</a:t>
            </a:r>
          </a:p>
        </p:txBody>
      </p:sp>
    </p:spTree>
    <p:extLst>
      <p:ext uri="{BB962C8B-B14F-4D97-AF65-F5344CB8AC3E}">
        <p14:creationId xmlns:p14="http://schemas.microsoft.com/office/powerpoint/2010/main" val="409302713"/>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16413</TotalTime>
  <Words>446</Words>
  <Application>Microsoft Office PowerPoint</Application>
  <PresentationFormat>شاشة عريضة</PresentationFormat>
  <Paragraphs>56</Paragraphs>
  <Slides>7</Slides>
  <Notes>7</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تحليل الأدوات المالية والاستثمار العقاري </vt:lpstr>
      <vt:lpstr>مقدمة: تتناول هذه الدورة الجوانب المالية والاستثمارية المتعلقة بتحليل الأدوات المالية والاستثمار العقاري، بدءًا من المفاهيم الأساسية للاستثمار وأنواعه، مرورًا بتحليل الأدوات المالية (الأسهم والسندات والمشتقات)، ووصولًا إلى تحليل وتقييم العقارات باستخدام النماذج المالية الحديثة. </vt:lpstr>
      <vt:lpstr>الأهداف التدريبية:  </vt:lpstr>
      <vt:lpstr>عرض تقديمي في PowerPoint</vt:lpstr>
      <vt:lpstr>تحليل الأدوات المالية والاستثمار العقاري </vt:lpstr>
      <vt:lpstr>تحليل الأدوات المالية والاستثمار العقاري </vt:lpstr>
      <vt:lpstr>تحليل الأدوات المالية والاستثمار العقاري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salsabil alluhayb</cp:lastModifiedBy>
  <cp:revision>59</cp:revision>
  <dcterms:created xsi:type="dcterms:W3CDTF">2022-02-02T10:42:00Z</dcterms:created>
  <dcterms:modified xsi:type="dcterms:W3CDTF">2025-11-23T09:15:46Z</dcterms:modified>
</cp:coreProperties>
</file>