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87" r:id="rId4"/>
    <p:sldId id="273" r:id="rId5"/>
    <p:sldId id="262" r:id="rId6"/>
    <p:sldId id="288" r:id="rId7"/>
    <p:sldId id="289" r:id="rId8"/>
    <p:sldId id="290" r:id="rId9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03A"/>
    <a:srgbClr val="6B90BF"/>
    <a:srgbClr val="FFFFFF"/>
    <a:srgbClr val="1BA1BF"/>
    <a:srgbClr val="BEAFD6"/>
    <a:srgbClr val="134AD7"/>
    <a:srgbClr val="134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7"/>
    <p:restoredTop sz="84462"/>
  </p:normalViewPr>
  <p:slideViewPr>
    <p:cSldViewPr snapToGrid="0" snapToObjects="1">
      <p:cViewPr varScale="1">
        <p:scale>
          <a:sx n="69" d="100"/>
          <a:sy n="69" d="100"/>
        </p:scale>
        <p:origin x="13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DFA6-B08E-D84A-8691-C06ECDC78E83}" type="datetimeFigureOut">
              <a:rPr lang="en-CO" smtClean="0"/>
              <a:t>09/14/2025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939BB-9CE2-F34A-9C77-48BDECDCB60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511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tartup-business-people-students-849805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1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1985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2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5143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F842A-C8D3-51C4-9365-37C33D927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00B1F-729C-0B60-DF75-96C903DD1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1CFA7-B0C9-9E51-D35B-6071F7DD3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542B7-699F-6130-EFD3-5FA922166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3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22454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O" dirty="0"/>
              <a:t>Photo by </a:t>
            </a:r>
            <a:r>
              <a:rPr lang="en-CO" dirty="0">
                <a:hlinkClick r:id="rId3"/>
              </a:rPr>
              <a:t>StartUpStockPhotos on Pixabay</a:t>
            </a:r>
            <a:endParaRPr lang="en-CO" dirty="0"/>
          </a:p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4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4816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5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70180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CCCC9-68F5-6051-1E02-263095BF3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7F8A3A-291D-8DF7-0C96-7641EA3E1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097CF-6F41-DBDB-1B45-9B365D021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62B8-1ACA-729F-65A6-068AE5E10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6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89020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F925-30DE-8D79-5002-B31CB47DC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82E01-9533-7621-9D07-3A452013B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2AB523-554F-6D39-36EA-7D8E2A311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57533-0A40-BF69-21D1-4C9D1A092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7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8525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8270D-2D1A-7DEE-EBCB-C196C866F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596B0-5404-9E38-0284-A1D8F0A36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B6D5C-E577-1F52-AE7D-D4CE9C311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4A7E4-90D3-F8A7-51EA-5CFC4DAE1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8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1730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667F-CE1A-E541-9B2A-E027DCAA0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142892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A4830-FC19-8A4C-8FDC-7F57F62AD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14289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C4ECA3F-DD42-514D-A21E-DA1A0277102A}"/>
              </a:ext>
            </a:extLst>
          </p:cNvPr>
          <p:cNvSpPr/>
          <p:nvPr userDrawn="1"/>
        </p:nvSpPr>
        <p:spPr>
          <a:xfrm>
            <a:off x="10191807" y="3567514"/>
            <a:ext cx="2000193" cy="2343373"/>
          </a:xfrm>
          <a:custGeom>
            <a:avLst/>
            <a:gdLst>
              <a:gd name="connsiteX0" fmla="*/ 1171686 w 2000193"/>
              <a:gd name="connsiteY0" fmla="*/ 0 h 2343373"/>
              <a:gd name="connsiteX1" fmla="*/ 2000193 w 2000193"/>
              <a:gd name="connsiteY1" fmla="*/ 828507 h 2343373"/>
              <a:gd name="connsiteX2" fmla="*/ 2000193 w 2000193"/>
              <a:gd name="connsiteY2" fmla="*/ 1514866 h 2343373"/>
              <a:gd name="connsiteX3" fmla="*/ 1171686 w 2000193"/>
              <a:gd name="connsiteY3" fmla="*/ 2343373 h 2343373"/>
              <a:gd name="connsiteX4" fmla="*/ 0 w 2000193"/>
              <a:gd name="connsiteY4" fmla="*/ 1171687 h 2343373"/>
              <a:gd name="connsiteX5" fmla="*/ 1171686 w 2000193"/>
              <a:gd name="connsiteY5" fmla="*/ 0 h 234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193" h="2343373">
                <a:moveTo>
                  <a:pt x="1171686" y="0"/>
                </a:moveTo>
                <a:lnTo>
                  <a:pt x="2000193" y="828507"/>
                </a:lnTo>
                <a:lnTo>
                  <a:pt x="2000193" y="1514866"/>
                </a:lnTo>
                <a:lnTo>
                  <a:pt x="1171686" y="2343373"/>
                </a:lnTo>
                <a:lnTo>
                  <a:pt x="0" y="1171687"/>
                </a:lnTo>
                <a:lnTo>
                  <a:pt x="11716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46B36D7-E718-BA4C-B2AF-DD8C95156B45}"/>
              </a:ext>
            </a:extLst>
          </p:cNvPr>
          <p:cNvSpPr/>
          <p:nvPr userDrawn="1"/>
        </p:nvSpPr>
        <p:spPr>
          <a:xfrm>
            <a:off x="7525456" y="4237747"/>
            <a:ext cx="3892942" cy="2620253"/>
          </a:xfrm>
          <a:custGeom>
            <a:avLst/>
            <a:gdLst>
              <a:gd name="connsiteX0" fmla="*/ 1946471 w 3892942"/>
              <a:gd name="connsiteY0" fmla="*/ 0 h 2620253"/>
              <a:gd name="connsiteX1" fmla="*/ 3892942 w 3892942"/>
              <a:gd name="connsiteY1" fmla="*/ 1946471 h 2620253"/>
              <a:gd name="connsiteX2" fmla="*/ 3219160 w 3892942"/>
              <a:gd name="connsiteY2" fmla="*/ 2620253 h 2620253"/>
              <a:gd name="connsiteX3" fmla="*/ 673782 w 3892942"/>
              <a:gd name="connsiteY3" fmla="*/ 2620253 h 2620253"/>
              <a:gd name="connsiteX4" fmla="*/ 0 w 3892942"/>
              <a:gd name="connsiteY4" fmla="*/ 1946471 h 2620253"/>
              <a:gd name="connsiteX5" fmla="*/ 1946471 w 3892942"/>
              <a:gd name="connsiteY5" fmla="*/ 0 h 262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942" h="2620253">
                <a:moveTo>
                  <a:pt x="1946471" y="0"/>
                </a:moveTo>
                <a:lnTo>
                  <a:pt x="3892942" y="1946471"/>
                </a:lnTo>
                <a:lnTo>
                  <a:pt x="3219160" y="2620253"/>
                </a:lnTo>
                <a:lnTo>
                  <a:pt x="673782" y="2620253"/>
                </a:lnTo>
                <a:lnTo>
                  <a:pt x="0" y="1946471"/>
                </a:lnTo>
                <a:lnTo>
                  <a:pt x="19464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8B6BFB9-F10D-9349-B40D-276590BF1521}"/>
              </a:ext>
            </a:extLst>
          </p:cNvPr>
          <p:cNvSpPr/>
          <p:nvPr userDrawn="1"/>
        </p:nvSpPr>
        <p:spPr>
          <a:xfrm>
            <a:off x="5051667" y="5085115"/>
            <a:ext cx="2338920" cy="1772885"/>
          </a:xfrm>
          <a:custGeom>
            <a:avLst/>
            <a:gdLst>
              <a:gd name="connsiteX0" fmla="*/ 1171687 w 2338920"/>
              <a:gd name="connsiteY0" fmla="*/ 0 h 1772885"/>
              <a:gd name="connsiteX1" fmla="*/ 2338920 w 2338920"/>
              <a:gd name="connsiteY1" fmla="*/ 1167233 h 1772885"/>
              <a:gd name="connsiteX2" fmla="*/ 1733269 w 2338920"/>
              <a:gd name="connsiteY2" fmla="*/ 1772885 h 1772885"/>
              <a:gd name="connsiteX3" fmla="*/ 601199 w 2338920"/>
              <a:gd name="connsiteY3" fmla="*/ 1772885 h 1772885"/>
              <a:gd name="connsiteX4" fmla="*/ 0 w 2338920"/>
              <a:gd name="connsiteY4" fmla="*/ 1171686 h 1772885"/>
              <a:gd name="connsiteX5" fmla="*/ 1171687 w 2338920"/>
              <a:gd name="connsiteY5" fmla="*/ 0 h 1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920" h="1772885">
                <a:moveTo>
                  <a:pt x="1171687" y="0"/>
                </a:moveTo>
                <a:lnTo>
                  <a:pt x="2338920" y="1167233"/>
                </a:lnTo>
                <a:lnTo>
                  <a:pt x="1733269" y="1772885"/>
                </a:lnTo>
                <a:lnTo>
                  <a:pt x="601199" y="1772885"/>
                </a:lnTo>
                <a:lnTo>
                  <a:pt x="0" y="1171686"/>
                </a:lnTo>
                <a:lnTo>
                  <a:pt x="117168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4881754-7E9B-DD4B-A90E-9900F6327C02}"/>
              </a:ext>
            </a:extLst>
          </p:cNvPr>
          <p:cNvSpPr/>
          <p:nvPr userDrawn="1"/>
        </p:nvSpPr>
        <p:spPr>
          <a:xfrm>
            <a:off x="11485203" y="5331125"/>
            <a:ext cx="706797" cy="1413594"/>
          </a:xfrm>
          <a:custGeom>
            <a:avLst/>
            <a:gdLst>
              <a:gd name="connsiteX0" fmla="*/ 706797 w 706797"/>
              <a:gd name="connsiteY0" fmla="*/ 0 h 1413594"/>
              <a:gd name="connsiteX1" fmla="*/ 706797 w 706797"/>
              <a:gd name="connsiteY1" fmla="*/ 1413594 h 1413594"/>
              <a:gd name="connsiteX2" fmla="*/ 0 w 706797"/>
              <a:gd name="connsiteY2" fmla="*/ 706797 h 1413594"/>
              <a:gd name="connsiteX3" fmla="*/ 706797 w 706797"/>
              <a:gd name="connsiteY3" fmla="*/ 0 h 14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797" h="1413594">
                <a:moveTo>
                  <a:pt x="706797" y="0"/>
                </a:moveTo>
                <a:lnTo>
                  <a:pt x="706797" y="1413594"/>
                </a:lnTo>
                <a:lnTo>
                  <a:pt x="0" y="706797"/>
                </a:lnTo>
                <a:lnTo>
                  <a:pt x="70679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DCCAC2C6-9B2E-7F4C-BB4B-14B1004DE92A}"/>
              </a:ext>
            </a:extLst>
          </p:cNvPr>
          <p:cNvSpPr/>
          <p:nvPr userDrawn="1"/>
        </p:nvSpPr>
        <p:spPr>
          <a:xfrm>
            <a:off x="0" y="0"/>
            <a:ext cx="1188174" cy="1105273"/>
          </a:xfrm>
          <a:custGeom>
            <a:avLst/>
            <a:gdLst>
              <a:gd name="connsiteX0" fmla="*/ 0 w 1188174"/>
              <a:gd name="connsiteY0" fmla="*/ 0 h 1105273"/>
              <a:gd name="connsiteX1" fmla="*/ 1118200 w 1188174"/>
              <a:gd name="connsiteY1" fmla="*/ 0 h 1105273"/>
              <a:gd name="connsiteX2" fmla="*/ 1188174 w 1188174"/>
              <a:gd name="connsiteY2" fmla="*/ 69974 h 1105273"/>
              <a:gd name="connsiteX3" fmla="*/ 152875 w 1188174"/>
              <a:gd name="connsiteY3" fmla="*/ 1105273 h 1105273"/>
              <a:gd name="connsiteX4" fmla="*/ 0 w 1188174"/>
              <a:gd name="connsiteY4" fmla="*/ 952398 h 1105273"/>
              <a:gd name="connsiteX5" fmla="*/ 0 w 1188174"/>
              <a:gd name="connsiteY5" fmla="*/ 0 h 11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174" h="1105273">
                <a:moveTo>
                  <a:pt x="0" y="0"/>
                </a:moveTo>
                <a:lnTo>
                  <a:pt x="1118200" y="0"/>
                </a:lnTo>
                <a:lnTo>
                  <a:pt x="1188174" y="69974"/>
                </a:lnTo>
                <a:lnTo>
                  <a:pt x="152875" y="1105273"/>
                </a:lnTo>
                <a:lnTo>
                  <a:pt x="0" y="9523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2793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1CE63C3-31CC-5F48-A1C7-F4E56BF21150}"/>
              </a:ext>
            </a:extLst>
          </p:cNvPr>
          <p:cNvSpPr/>
          <p:nvPr userDrawn="1"/>
        </p:nvSpPr>
        <p:spPr>
          <a:xfrm>
            <a:off x="1" y="0"/>
            <a:ext cx="1438573" cy="1772170"/>
          </a:xfrm>
          <a:custGeom>
            <a:avLst/>
            <a:gdLst>
              <a:gd name="connsiteX0" fmla="*/ 0 w 1438573"/>
              <a:gd name="connsiteY0" fmla="*/ 0 h 1772170"/>
              <a:gd name="connsiteX1" fmla="*/ 1104975 w 1438573"/>
              <a:gd name="connsiteY1" fmla="*/ 0 h 1772170"/>
              <a:gd name="connsiteX2" fmla="*/ 1438573 w 1438573"/>
              <a:gd name="connsiteY2" fmla="*/ 333598 h 1772170"/>
              <a:gd name="connsiteX3" fmla="*/ 0 w 1438573"/>
              <a:gd name="connsiteY3" fmla="*/ 1772170 h 1772170"/>
              <a:gd name="connsiteX4" fmla="*/ 0 w 1438573"/>
              <a:gd name="connsiteY4" fmla="*/ 0 h 177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573" h="1772170">
                <a:moveTo>
                  <a:pt x="0" y="0"/>
                </a:moveTo>
                <a:lnTo>
                  <a:pt x="1104975" y="0"/>
                </a:lnTo>
                <a:lnTo>
                  <a:pt x="1438573" y="333598"/>
                </a:lnTo>
                <a:lnTo>
                  <a:pt x="0" y="177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DFE5AFC-FAC3-DA43-8D63-58DF36D3BDDB}"/>
              </a:ext>
            </a:extLst>
          </p:cNvPr>
          <p:cNvSpPr/>
          <p:nvPr userDrawn="1"/>
        </p:nvSpPr>
        <p:spPr>
          <a:xfrm>
            <a:off x="1322847" y="0"/>
            <a:ext cx="1128287" cy="564144"/>
          </a:xfrm>
          <a:custGeom>
            <a:avLst/>
            <a:gdLst>
              <a:gd name="connsiteX0" fmla="*/ 0 w 1128287"/>
              <a:gd name="connsiteY0" fmla="*/ 0 h 564144"/>
              <a:gd name="connsiteX1" fmla="*/ 1128287 w 1128287"/>
              <a:gd name="connsiteY1" fmla="*/ 0 h 564144"/>
              <a:gd name="connsiteX2" fmla="*/ 564144 w 1128287"/>
              <a:gd name="connsiteY2" fmla="*/ 564144 h 564144"/>
              <a:gd name="connsiteX3" fmla="*/ 0 w 1128287"/>
              <a:gd name="connsiteY3" fmla="*/ 0 h 56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87" h="564144">
                <a:moveTo>
                  <a:pt x="0" y="0"/>
                </a:moveTo>
                <a:lnTo>
                  <a:pt x="1128287" y="0"/>
                </a:lnTo>
                <a:lnTo>
                  <a:pt x="564144" y="5641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122D709-591D-4B43-8416-4784FE878009}"/>
              </a:ext>
            </a:extLst>
          </p:cNvPr>
          <p:cNvSpPr/>
          <p:nvPr userDrawn="1"/>
        </p:nvSpPr>
        <p:spPr>
          <a:xfrm>
            <a:off x="11415416" y="4383069"/>
            <a:ext cx="800310" cy="1012007"/>
          </a:xfrm>
          <a:custGeom>
            <a:avLst/>
            <a:gdLst>
              <a:gd name="connsiteX0" fmla="*/ 506004 w 800310"/>
              <a:gd name="connsiteY0" fmla="*/ 0 h 1012007"/>
              <a:gd name="connsiteX1" fmla="*/ 800310 w 800310"/>
              <a:gd name="connsiteY1" fmla="*/ 294307 h 1012007"/>
              <a:gd name="connsiteX2" fmla="*/ 800310 w 800310"/>
              <a:gd name="connsiteY2" fmla="*/ 717701 h 1012007"/>
              <a:gd name="connsiteX3" fmla="*/ 506004 w 800310"/>
              <a:gd name="connsiteY3" fmla="*/ 1012007 h 1012007"/>
              <a:gd name="connsiteX4" fmla="*/ 0 w 800310"/>
              <a:gd name="connsiteY4" fmla="*/ 506004 h 1012007"/>
              <a:gd name="connsiteX5" fmla="*/ 506004 w 800310"/>
              <a:gd name="connsiteY5" fmla="*/ 0 h 10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310" h="1012007">
                <a:moveTo>
                  <a:pt x="506004" y="0"/>
                </a:moveTo>
                <a:lnTo>
                  <a:pt x="800310" y="294307"/>
                </a:lnTo>
                <a:lnTo>
                  <a:pt x="800310" y="717701"/>
                </a:lnTo>
                <a:lnTo>
                  <a:pt x="506004" y="1012007"/>
                </a:lnTo>
                <a:lnTo>
                  <a:pt x="0" y="506004"/>
                </a:lnTo>
                <a:lnTo>
                  <a:pt x="5060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8FAFAE9-0E74-B345-A19A-C4DA306FE69C}"/>
              </a:ext>
            </a:extLst>
          </p:cNvPr>
          <p:cNvSpPr/>
          <p:nvPr userDrawn="1"/>
        </p:nvSpPr>
        <p:spPr>
          <a:xfrm>
            <a:off x="10690102" y="5332376"/>
            <a:ext cx="1525625" cy="1525625"/>
          </a:xfrm>
          <a:custGeom>
            <a:avLst/>
            <a:gdLst>
              <a:gd name="connsiteX0" fmla="*/ 1525625 w 1525625"/>
              <a:gd name="connsiteY0" fmla="*/ 0 h 1525625"/>
              <a:gd name="connsiteX1" fmla="*/ 1525625 w 1525625"/>
              <a:gd name="connsiteY1" fmla="*/ 1525625 h 1525625"/>
              <a:gd name="connsiteX2" fmla="*/ 0 w 1525625"/>
              <a:gd name="connsiteY2" fmla="*/ 1525625 h 1525625"/>
              <a:gd name="connsiteX3" fmla="*/ 1525625 w 1525625"/>
              <a:gd name="connsiteY3" fmla="*/ 0 h 152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625" h="1525625">
                <a:moveTo>
                  <a:pt x="1525625" y="0"/>
                </a:moveTo>
                <a:lnTo>
                  <a:pt x="1525625" y="1525625"/>
                </a:lnTo>
                <a:lnTo>
                  <a:pt x="0" y="1525625"/>
                </a:lnTo>
                <a:lnTo>
                  <a:pt x="1525625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20490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22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0526-8845-1D40-8CDD-BA072A62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FCD2D-4032-384A-B6D8-0F75858A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55672-DF2C-4D42-BAE3-A91BB5701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99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CDA9-2451-A54E-8575-7D0C12F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E04AC-AE9B-3948-BE53-FA4162F42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C0B5A-E0C1-2349-82BF-9DCE78E29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76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5B26-55FE-D14D-B63B-A7C2638E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F4A74-900A-0F4E-A600-7A7BE5F03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48916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04FAE-EE2A-D14F-B9B6-C95CD00FC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D38FA-44BE-A145-881B-15E38C09F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6490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7CF5-1719-F64E-AB5F-83853516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B130-66CC-A24F-B3C3-A6860E44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9E838ED-36C3-024B-9066-D9F723F00809}"/>
              </a:ext>
            </a:extLst>
          </p:cNvPr>
          <p:cNvSpPr/>
          <p:nvPr userDrawn="1"/>
        </p:nvSpPr>
        <p:spPr>
          <a:xfrm>
            <a:off x="1" y="4718811"/>
            <a:ext cx="968081" cy="1936162"/>
          </a:xfrm>
          <a:custGeom>
            <a:avLst/>
            <a:gdLst>
              <a:gd name="connsiteX0" fmla="*/ 0 w 968081"/>
              <a:gd name="connsiteY0" fmla="*/ 0 h 1936162"/>
              <a:gd name="connsiteX1" fmla="*/ 968081 w 968081"/>
              <a:gd name="connsiteY1" fmla="*/ 968081 h 1936162"/>
              <a:gd name="connsiteX2" fmla="*/ 0 w 968081"/>
              <a:gd name="connsiteY2" fmla="*/ 1936162 h 1936162"/>
              <a:gd name="connsiteX3" fmla="*/ 0 w 968081"/>
              <a:gd name="connsiteY3" fmla="*/ 0 h 193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081" h="1936162">
                <a:moveTo>
                  <a:pt x="0" y="0"/>
                </a:moveTo>
                <a:lnTo>
                  <a:pt x="968081" y="968081"/>
                </a:lnTo>
                <a:lnTo>
                  <a:pt x="0" y="19361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517EDFB-37F8-444D-BAB9-C971F440AFF3}"/>
              </a:ext>
            </a:extLst>
          </p:cNvPr>
          <p:cNvSpPr/>
          <p:nvPr userDrawn="1"/>
        </p:nvSpPr>
        <p:spPr>
          <a:xfrm>
            <a:off x="0" y="6042069"/>
            <a:ext cx="1623318" cy="815931"/>
          </a:xfrm>
          <a:custGeom>
            <a:avLst/>
            <a:gdLst>
              <a:gd name="connsiteX0" fmla="*/ 807387 w 1623318"/>
              <a:gd name="connsiteY0" fmla="*/ 0 h 815931"/>
              <a:gd name="connsiteX1" fmla="*/ 1623318 w 1623318"/>
              <a:gd name="connsiteY1" fmla="*/ 815931 h 815931"/>
              <a:gd name="connsiteX2" fmla="*/ 0 w 1623318"/>
              <a:gd name="connsiteY2" fmla="*/ 815931 h 815931"/>
              <a:gd name="connsiteX3" fmla="*/ 0 w 1623318"/>
              <a:gd name="connsiteY3" fmla="*/ 807387 h 815931"/>
              <a:gd name="connsiteX4" fmla="*/ 807387 w 1623318"/>
              <a:gd name="connsiteY4" fmla="*/ 0 h 81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318" h="815931">
                <a:moveTo>
                  <a:pt x="807387" y="0"/>
                </a:moveTo>
                <a:lnTo>
                  <a:pt x="1623318" y="815931"/>
                </a:lnTo>
                <a:lnTo>
                  <a:pt x="0" y="815931"/>
                </a:lnTo>
                <a:lnTo>
                  <a:pt x="0" y="807387"/>
                </a:lnTo>
                <a:lnTo>
                  <a:pt x="8073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B171CA3-7FBB-9045-813D-0F671842B464}"/>
              </a:ext>
            </a:extLst>
          </p:cNvPr>
          <p:cNvSpPr/>
          <p:nvPr userDrawn="1"/>
        </p:nvSpPr>
        <p:spPr>
          <a:xfrm>
            <a:off x="10576201" y="0"/>
            <a:ext cx="1615799" cy="3134507"/>
          </a:xfrm>
          <a:custGeom>
            <a:avLst/>
            <a:gdLst>
              <a:gd name="connsiteX0" fmla="*/ 1522306 w 1615799"/>
              <a:gd name="connsiteY0" fmla="*/ 0 h 3134507"/>
              <a:gd name="connsiteX1" fmla="*/ 1615799 w 1615799"/>
              <a:gd name="connsiteY1" fmla="*/ 0 h 3134507"/>
              <a:gd name="connsiteX2" fmla="*/ 1615799 w 1615799"/>
              <a:gd name="connsiteY2" fmla="*/ 3130907 h 3134507"/>
              <a:gd name="connsiteX3" fmla="*/ 1612199 w 1615799"/>
              <a:gd name="connsiteY3" fmla="*/ 3134507 h 3134507"/>
              <a:gd name="connsiteX4" fmla="*/ 0 w 1615799"/>
              <a:gd name="connsiteY4" fmla="*/ 1522307 h 31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99" h="3134507">
                <a:moveTo>
                  <a:pt x="1522306" y="0"/>
                </a:moveTo>
                <a:lnTo>
                  <a:pt x="1615799" y="0"/>
                </a:lnTo>
                <a:lnTo>
                  <a:pt x="1615799" y="3130907"/>
                </a:lnTo>
                <a:lnTo>
                  <a:pt x="1612199" y="3134507"/>
                </a:lnTo>
                <a:lnTo>
                  <a:pt x="0" y="152230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80107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A57F-4D4E-9545-8E58-9489C677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C9620-8067-6D4A-8D1F-0806137D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85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7550-82C1-2643-BB45-5F864DB8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D8AE-8C2C-994D-939F-9063DFF2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F4F46-5150-8744-89D0-A19091B8A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4534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6988-C951-5F43-91F7-7BCFCF89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781C7-72D7-C14F-BC23-A4D8D6EC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FA8C0-5BE5-3748-97FA-02FAD9D5C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F7DD9-7C1E-B740-9BD0-7BEC6931C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33916-73F1-2B47-AA5D-DECB290B9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44104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3494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728BA72-59C1-3848-ADCE-F0D41ABFA8DA}"/>
              </a:ext>
            </a:extLst>
          </p:cNvPr>
          <p:cNvSpPr/>
          <p:nvPr userDrawn="1"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2C4AB9B-712A-D84F-8922-5E3405E667A4}"/>
              </a:ext>
            </a:extLst>
          </p:cNvPr>
          <p:cNvSpPr/>
          <p:nvPr userDrawn="1"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1E725B-4A9D-0647-85E6-3FB6ECE14B77}"/>
              </a:ext>
            </a:extLst>
          </p:cNvPr>
          <p:cNvSpPr/>
          <p:nvPr userDrawn="1"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4783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4043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690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263230E-8EAB-CB49-BFF6-596AC4B41A8C}"/>
              </a:ext>
            </a:extLst>
          </p:cNvPr>
          <p:cNvSpPr/>
          <p:nvPr userDrawn="1"/>
        </p:nvSpPr>
        <p:spPr>
          <a:xfrm>
            <a:off x="10229975" y="0"/>
            <a:ext cx="1981903" cy="2786972"/>
          </a:xfrm>
          <a:custGeom>
            <a:avLst/>
            <a:gdLst>
              <a:gd name="connsiteX0" fmla="*/ 805070 w 1981903"/>
              <a:gd name="connsiteY0" fmla="*/ 0 h 2786972"/>
              <a:gd name="connsiteX1" fmla="*/ 1981903 w 1981903"/>
              <a:gd name="connsiteY1" fmla="*/ 0 h 2786972"/>
              <a:gd name="connsiteX2" fmla="*/ 1981903 w 1981903"/>
              <a:gd name="connsiteY2" fmla="*/ 2786972 h 2786972"/>
              <a:gd name="connsiteX3" fmla="*/ 0 w 1981903"/>
              <a:gd name="connsiteY3" fmla="*/ 805070 h 2786972"/>
              <a:gd name="connsiteX4" fmla="*/ 805070 w 1981903"/>
              <a:gd name="connsiteY4" fmla="*/ 0 h 27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903" h="2786972">
                <a:moveTo>
                  <a:pt x="805070" y="0"/>
                </a:moveTo>
                <a:lnTo>
                  <a:pt x="1981903" y="0"/>
                </a:lnTo>
                <a:lnTo>
                  <a:pt x="1981903" y="2786972"/>
                </a:lnTo>
                <a:lnTo>
                  <a:pt x="0" y="805070"/>
                </a:lnTo>
                <a:lnTo>
                  <a:pt x="8050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14E9D7E-DF94-464D-B2B2-4630FC3A0B45}"/>
              </a:ext>
            </a:extLst>
          </p:cNvPr>
          <p:cNvSpPr/>
          <p:nvPr userDrawn="1"/>
        </p:nvSpPr>
        <p:spPr>
          <a:xfrm>
            <a:off x="10229974" y="1823965"/>
            <a:ext cx="1553973" cy="1553973"/>
          </a:xfrm>
          <a:custGeom>
            <a:avLst/>
            <a:gdLst>
              <a:gd name="connsiteX0" fmla="*/ 776987 w 1553973"/>
              <a:gd name="connsiteY0" fmla="*/ 0 h 1553973"/>
              <a:gd name="connsiteX1" fmla="*/ 1553973 w 1553973"/>
              <a:gd name="connsiteY1" fmla="*/ 776987 h 1553973"/>
              <a:gd name="connsiteX2" fmla="*/ 776987 w 1553973"/>
              <a:gd name="connsiteY2" fmla="*/ 1553973 h 1553973"/>
              <a:gd name="connsiteX3" fmla="*/ 0 w 1553973"/>
              <a:gd name="connsiteY3" fmla="*/ 776987 h 1553973"/>
              <a:gd name="connsiteX4" fmla="*/ 776987 w 1553973"/>
              <a:gd name="connsiteY4" fmla="*/ 0 h 155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973" h="1553973">
                <a:moveTo>
                  <a:pt x="776987" y="0"/>
                </a:moveTo>
                <a:lnTo>
                  <a:pt x="1553973" y="776987"/>
                </a:lnTo>
                <a:lnTo>
                  <a:pt x="776987" y="1553973"/>
                </a:lnTo>
                <a:lnTo>
                  <a:pt x="0" y="776987"/>
                </a:lnTo>
                <a:lnTo>
                  <a:pt x="7769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C315651-8B5E-3743-BC41-80624E1D4418}"/>
              </a:ext>
            </a:extLst>
          </p:cNvPr>
          <p:cNvSpPr/>
          <p:nvPr userDrawn="1"/>
        </p:nvSpPr>
        <p:spPr>
          <a:xfrm>
            <a:off x="10804157" y="2697137"/>
            <a:ext cx="1407720" cy="2230154"/>
          </a:xfrm>
          <a:custGeom>
            <a:avLst/>
            <a:gdLst>
              <a:gd name="connsiteX0" fmla="*/ 1115077 w 1407720"/>
              <a:gd name="connsiteY0" fmla="*/ 0 h 2230154"/>
              <a:gd name="connsiteX1" fmla="*/ 1407720 w 1407720"/>
              <a:gd name="connsiteY1" fmla="*/ 292643 h 2230154"/>
              <a:gd name="connsiteX2" fmla="*/ 1407720 w 1407720"/>
              <a:gd name="connsiteY2" fmla="*/ 1937511 h 2230154"/>
              <a:gd name="connsiteX3" fmla="*/ 1115077 w 1407720"/>
              <a:gd name="connsiteY3" fmla="*/ 2230154 h 2230154"/>
              <a:gd name="connsiteX4" fmla="*/ 0 w 1407720"/>
              <a:gd name="connsiteY4" fmla="*/ 1115077 h 2230154"/>
              <a:gd name="connsiteX5" fmla="*/ 1115077 w 1407720"/>
              <a:gd name="connsiteY5" fmla="*/ 0 h 223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7720" h="2230154">
                <a:moveTo>
                  <a:pt x="1115077" y="0"/>
                </a:moveTo>
                <a:lnTo>
                  <a:pt x="1407720" y="292643"/>
                </a:lnTo>
                <a:lnTo>
                  <a:pt x="1407720" y="1937511"/>
                </a:lnTo>
                <a:lnTo>
                  <a:pt x="1115077" y="2230154"/>
                </a:lnTo>
                <a:lnTo>
                  <a:pt x="0" y="1115077"/>
                </a:lnTo>
                <a:lnTo>
                  <a:pt x="111507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17505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48022"/>
            <a:ext cx="5257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20C2B8B-190C-0D4B-9E11-930A06A12CFA}"/>
              </a:ext>
            </a:extLst>
          </p:cNvPr>
          <p:cNvSpPr/>
          <p:nvPr userDrawn="1"/>
        </p:nvSpPr>
        <p:spPr>
          <a:xfrm>
            <a:off x="8066553" y="1"/>
            <a:ext cx="1477585" cy="1296835"/>
          </a:xfrm>
          <a:custGeom>
            <a:avLst/>
            <a:gdLst>
              <a:gd name="connsiteX0" fmla="*/ 558041 w 1477585"/>
              <a:gd name="connsiteY0" fmla="*/ 0 h 1296835"/>
              <a:gd name="connsiteX1" fmla="*/ 919543 w 1477585"/>
              <a:gd name="connsiteY1" fmla="*/ 0 h 1296835"/>
              <a:gd name="connsiteX2" fmla="*/ 1477585 w 1477585"/>
              <a:gd name="connsiteY2" fmla="*/ 558042 h 1296835"/>
              <a:gd name="connsiteX3" fmla="*/ 738792 w 1477585"/>
              <a:gd name="connsiteY3" fmla="*/ 1296835 h 1296835"/>
              <a:gd name="connsiteX4" fmla="*/ 0 w 1477585"/>
              <a:gd name="connsiteY4" fmla="*/ 558042 h 1296835"/>
              <a:gd name="connsiteX5" fmla="*/ 558041 w 1477585"/>
              <a:gd name="connsiteY5" fmla="*/ 0 h 12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585" h="1296835">
                <a:moveTo>
                  <a:pt x="558041" y="0"/>
                </a:moveTo>
                <a:lnTo>
                  <a:pt x="919543" y="0"/>
                </a:lnTo>
                <a:lnTo>
                  <a:pt x="1477585" y="558042"/>
                </a:lnTo>
                <a:lnTo>
                  <a:pt x="738792" y="1296835"/>
                </a:lnTo>
                <a:lnTo>
                  <a:pt x="0" y="558042"/>
                </a:lnTo>
                <a:lnTo>
                  <a:pt x="5580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3B18205-C6C5-2B40-8ED9-A05882BB2CF5}"/>
              </a:ext>
            </a:extLst>
          </p:cNvPr>
          <p:cNvSpPr/>
          <p:nvPr userDrawn="1"/>
        </p:nvSpPr>
        <p:spPr>
          <a:xfrm>
            <a:off x="9970080" y="0"/>
            <a:ext cx="2221921" cy="1129544"/>
          </a:xfrm>
          <a:custGeom>
            <a:avLst/>
            <a:gdLst>
              <a:gd name="connsiteX0" fmla="*/ 0 w 2221921"/>
              <a:gd name="connsiteY0" fmla="*/ 0 h 1129544"/>
              <a:gd name="connsiteX1" fmla="*/ 2221921 w 2221921"/>
              <a:gd name="connsiteY1" fmla="*/ 0 h 1129544"/>
              <a:gd name="connsiteX2" fmla="*/ 2221921 w 2221921"/>
              <a:gd name="connsiteY2" fmla="*/ 37166 h 1129544"/>
              <a:gd name="connsiteX3" fmla="*/ 1129543 w 2221921"/>
              <a:gd name="connsiteY3" fmla="*/ 1129544 h 1129544"/>
              <a:gd name="connsiteX4" fmla="*/ 0 w 2221921"/>
              <a:gd name="connsiteY4" fmla="*/ 0 h 112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921" h="1129544">
                <a:moveTo>
                  <a:pt x="0" y="0"/>
                </a:moveTo>
                <a:lnTo>
                  <a:pt x="2221921" y="0"/>
                </a:lnTo>
                <a:lnTo>
                  <a:pt x="2221921" y="37166"/>
                </a:lnTo>
                <a:lnTo>
                  <a:pt x="1129543" y="1129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F5426D1-ED5D-6642-B876-18A73B289812}"/>
              </a:ext>
            </a:extLst>
          </p:cNvPr>
          <p:cNvSpPr/>
          <p:nvPr userDrawn="1"/>
        </p:nvSpPr>
        <p:spPr>
          <a:xfrm>
            <a:off x="10836616" y="408086"/>
            <a:ext cx="1355384" cy="2405437"/>
          </a:xfrm>
          <a:custGeom>
            <a:avLst/>
            <a:gdLst>
              <a:gd name="connsiteX0" fmla="*/ 1202718 w 1355384"/>
              <a:gd name="connsiteY0" fmla="*/ 0 h 2405437"/>
              <a:gd name="connsiteX1" fmla="*/ 1355384 w 1355384"/>
              <a:gd name="connsiteY1" fmla="*/ 152666 h 2405437"/>
              <a:gd name="connsiteX2" fmla="*/ 1355384 w 1355384"/>
              <a:gd name="connsiteY2" fmla="*/ 2252771 h 2405437"/>
              <a:gd name="connsiteX3" fmla="*/ 1202718 w 1355384"/>
              <a:gd name="connsiteY3" fmla="*/ 2405437 h 2405437"/>
              <a:gd name="connsiteX4" fmla="*/ 0 w 1355384"/>
              <a:gd name="connsiteY4" fmla="*/ 1202719 h 2405437"/>
              <a:gd name="connsiteX5" fmla="*/ 1202718 w 1355384"/>
              <a:gd name="connsiteY5" fmla="*/ 0 h 24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384" h="2405437">
                <a:moveTo>
                  <a:pt x="1202718" y="0"/>
                </a:moveTo>
                <a:lnTo>
                  <a:pt x="1355384" y="152666"/>
                </a:lnTo>
                <a:lnTo>
                  <a:pt x="1355384" y="2252771"/>
                </a:lnTo>
                <a:lnTo>
                  <a:pt x="1202718" y="2405437"/>
                </a:lnTo>
                <a:lnTo>
                  <a:pt x="0" y="1202719"/>
                </a:lnTo>
                <a:lnTo>
                  <a:pt x="12027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FAD8927-951D-3D4B-98E1-9860858FFF77}"/>
              </a:ext>
            </a:extLst>
          </p:cNvPr>
          <p:cNvSpPr/>
          <p:nvPr userDrawn="1"/>
        </p:nvSpPr>
        <p:spPr>
          <a:xfrm>
            <a:off x="7732917" y="665829"/>
            <a:ext cx="3879470" cy="3879471"/>
          </a:xfrm>
          <a:custGeom>
            <a:avLst/>
            <a:gdLst>
              <a:gd name="connsiteX0" fmla="*/ 1939735 w 3879470"/>
              <a:gd name="connsiteY0" fmla="*/ 0 h 3879471"/>
              <a:gd name="connsiteX1" fmla="*/ 3879470 w 3879470"/>
              <a:gd name="connsiteY1" fmla="*/ 1939735 h 3879471"/>
              <a:gd name="connsiteX2" fmla="*/ 1939735 w 3879470"/>
              <a:gd name="connsiteY2" fmla="*/ 3879471 h 3879471"/>
              <a:gd name="connsiteX3" fmla="*/ 0 w 3879470"/>
              <a:gd name="connsiteY3" fmla="*/ 1939735 h 3879471"/>
              <a:gd name="connsiteX4" fmla="*/ 1939735 w 3879470"/>
              <a:gd name="connsiteY4" fmla="*/ 0 h 387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470" h="3879471">
                <a:moveTo>
                  <a:pt x="1939735" y="0"/>
                </a:moveTo>
                <a:lnTo>
                  <a:pt x="3879470" y="1939735"/>
                </a:lnTo>
                <a:lnTo>
                  <a:pt x="1939735" y="3879471"/>
                </a:lnTo>
                <a:lnTo>
                  <a:pt x="0" y="1939735"/>
                </a:lnTo>
                <a:lnTo>
                  <a:pt x="19397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E7EBD-31FA-054F-8BA6-A479FF2E460A}"/>
              </a:ext>
            </a:extLst>
          </p:cNvPr>
          <p:cNvSpPr/>
          <p:nvPr userDrawn="1"/>
        </p:nvSpPr>
        <p:spPr>
          <a:xfrm>
            <a:off x="10378920" y="2731067"/>
            <a:ext cx="1813080" cy="2692305"/>
          </a:xfrm>
          <a:custGeom>
            <a:avLst/>
            <a:gdLst>
              <a:gd name="connsiteX0" fmla="*/ 1346152 w 1813080"/>
              <a:gd name="connsiteY0" fmla="*/ 0 h 2692305"/>
              <a:gd name="connsiteX1" fmla="*/ 1813080 w 1813080"/>
              <a:gd name="connsiteY1" fmla="*/ 466928 h 2692305"/>
              <a:gd name="connsiteX2" fmla="*/ 1813080 w 1813080"/>
              <a:gd name="connsiteY2" fmla="*/ 2225378 h 2692305"/>
              <a:gd name="connsiteX3" fmla="*/ 1346152 w 1813080"/>
              <a:gd name="connsiteY3" fmla="*/ 2692305 h 2692305"/>
              <a:gd name="connsiteX4" fmla="*/ 0 w 1813080"/>
              <a:gd name="connsiteY4" fmla="*/ 1346153 h 2692305"/>
              <a:gd name="connsiteX5" fmla="*/ 1346152 w 1813080"/>
              <a:gd name="connsiteY5" fmla="*/ 0 h 26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080" h="2692305">
                <a:moveTo>
                  <a:pt x="1346152" y="0"/>
                </a:moveTo>
                <a:lnTo>
                  <a:pt x="1813080" y="466928"/>
                </a:lnTo>
                <a:lnTo>
                  <a:pt x="1813080" y="2225378"/>
                </a:lnTo>
                <a:lnTo>
                  <a:pt x="1346152" y="2692305"/>
                </a:lnTo>
                <a:lnTo>
                  <a:pt x="0" y="1346153"/>
                </a:lnTo>
                <a:lnTo>
                  <a:pt x="134615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FF9E7B3-A6C7-EB4D-ADB2-38B82AD13465}"/>
              </a:ext>
            </a:extLst>
          </p:cNvPr>
          <p:cNvSpPr/>
          <p:nvPr userDrawn="1"/>
        </p:nvSpPr>
        <p:spPr>
          <a:xfrm>
            <a:off x="10320648" y="5015291"/>
            <a:ext cx="1477585" cy="1477586"/>
          </a:xfrm>
          <a:custGeom>
            <a:avLst/>
            <a:gdLst>
              <a:gd name="connsiteX0" fmla="*/ 738793 w 1477585"/>
              <a:gd name="connsiteY0" fmla="*/ 0 h 1477586"/>
              <a:gd name="connsiteX1" fmla="*/ 1477585 w 1477585"/>
              <a:gd name="connsiteY1" fmla="*/ 738793 h 1477586"/>
              <a:gd name="connsiteX2" fmla="*/ 738793 w 1477585"/>
              <a:gd name="connsiteY2" fmla="*/ 1477586 h 1477586"/>
              <a:gd name="connsiteX3" fmla="*/ 0 w 1477585"/>
              <a:gd name="connsiteY3" fmla="*/ 738793 h 1477586"/>
              <a:gd name="connsiteX4" fmla="*/ 738793 w 1477585"/>
              <a:gd name="connsiteY4" fmla="*/ 0 h 14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585" h="1477586">
                <a:moveTo>
                  <a:pt x="738793" y="0"/>
                </a:moveTo>
                <a:lnTo>
                  <a:pt x="1477585" y="738793"/>
                </a:lnTo>
                <a:lnTo>
                  <a:pt x="738793" y="1477586"/>
                </a:lnTo>
                <a:lnTo>
                  <a:pt x="0" y="738793"/>
                </a:lnTo>
                <a:lnTo>
                  <a:pt x="7387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722BF9E-87B7-C449-96CE-D7452EB49B8E}"/>
              </a:ext>
            </a:extLst>
          </p:cNvPr>
          <p:cNvSpPr/>
          <p:nvPr userDrawn="1"/>
        </p:nvSpPr>
        <p:spPr>
          <a:xfrm>
            <a:off x="11856508" y="5236671"/>
            <a:ext cx="335493" cy="670986"/>
          </a:xfrm>
          <a:custGeom>
            <a:avLst/>
            <a:gdLst>
              <a:gd name="connsiteX0" fmla="*/ 335493 w 335493"/>
              <a:gd name="connsiteY0" fmla="*/ 0 h 670986"/>
              <a:gd name="connsiteX1" fmla="*/ 335493 w 335493"/>
              <a:gd name="connsiteY1" fmla="*/ 670986 h 670986"/>
              <a:gd name="connsiteX2" fmla="*/ 0 w 335493"/>
              <a:gd name="connsiteY2" fmla="*/ 335493 h 670986"/>
              <a:gd name="connsiteX3" fmla="*/ 335493 w 335493"/>
              <a:gd name="connsiteY3" fmla="*/ 0 h 6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493" h="670986">
                <a:moveTo>
                  <a:pt x="335493" y="0"/>
                </a:moveTo>
                <a:lnTo>
                  <a:pt x="335493" y="670986"/>
                </a:lnTo>
                <a:lnTo>
                  <a:pt x="0" y="335493"/>
                </a:lnTo>
                <a:lnTo>
                  <a:pt x="3354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FB9DD4-B5BE-4543-85DE-047C0F517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46350"/>
            <a:ext cx="5257800" cy="33607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9239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805DE-E181-194B-8C63-1F3BBD28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44947-209F-9E4C-A186-04DEB0554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3691771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3" r:id="rId8"/>
    <p:sldLayoutId id="2147483664" r:id="rId9"/>
    <p:sldLayoutId id="2147483662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45AC-A7D5-6149-A639-1C5514021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47" y="2722880"/>
            <a:ext cx="5369368" cy="1082206"/>
          </a:xfrm>
        </p:spPr>
        <p:txBody>
          <a:bodyPr>
            <a:normAutofit/>
          </a:bodyPr>
          <a:lstStyle/>
          <a:p>
            <a:pPr algn="ctr"/>
            <a:r>
              <a:rPr lang="ar-SA" sz="3200" spc="300"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</a:t>
            </a:r>
            <a:endParaRPr lang="en-CO" sz="3200" spc="300" dirty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0" name="Google Shape;396;p38">
            <a:extLst>
              <a:ext uri="{FF2B5EF4-FFF2-40B4-BE49-F238E27FC236}">
                <a16:creationId xmlns:a16="http://schemas.microsoft.com/office/drawing/2014/main" id="{B444D0A8-D0F7-6C4D-BF7C-A08DD559C184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" t="-20578" r="1943" b="20578"/>
          <a:stretch/>
        </p:blipFill>
        <p:spPr>
          <a:xfrm>
            <a:off x="7873899" y="1502808"/>
            <a:ext cx="3720665" cy="3522350"/>
          </a:xfrm>
          <a:prstGeom prst="flowChartDecision">
            <a:avLst/>
          </a:prstGeom>
          <a:noFill/>
          <a:ln w="15875">
            <a:solidFill>
              <a:srgbClr val="1BA1BF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D752BD-956B-0E4A-98D6-5200985BB789}"/>
              </a:ext>
            </a:extLst>
          </p:cNvPr>
          <p:cNvSpPr/>
          <p:nvPr/>
        </p:nvSpPr>
        <p:spPr>
          <a:xfrm>
            <a:off x="1801575" y="4012525"/>
            <a:ext cx="3472544" cy="1372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7" name="معين 6"/>
          <p:cNvSpPr/>
          <p:nvPr/>
        </p:nvSpPr>
        <p:spPr>
          <a:xfrm>
            <a:off x="5775569" y="2409340"/>
            <a:ext cx="3683356" cy="348078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8839199" y="0"/>
            <a:ext cx="3041849" cy="5834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4" t="-58413" r="-311157" b="-73536"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3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E3C0E624-5A7E-014C-921D-0FE5B95AD85E}"/>
              </a:ext>
            </a:extLst>
          </p:cNvPr>
          <p:cNvSpPr/>
          <p:nvPr/>
        </p:nvSpPr>
        <p:spPr>
          <a:xfrm>
            <a:off x="2536808" y="4365286"/>
            <a:ext cx="7504464" cy="1372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96" name="Google Shape;397;p38">
            <a:extLst>
              <a:ext uri="{FF2B5EF4-FFF2-40B4-BE49-F238E27FC236}">
                <a16:creationId xmlns:a16="http://schemas.microsoft.com/office/drawing/2014/main" id="{C136C514-AED6-AC48-AF2E-61364EA8A944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4712" t="-31990" r="3442" b="31990"/>
          <a:stretch/>
        </p:blipFill>
        <p:spPr>
          <a:xfrm>
            <a:off x="7918465" y="-1977220"/>
            <a:ext cx="3985063" cy="3954439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99548" y="2355511"/>
            <a:ext cx="11121171" cy="2525271"/>
          </a:xfrm>
        </p:spPr>
        <p:txBody>
          <a:bodyPr>
            <a:normAutofit/>
          </a:bodyPr>
          <a:lstStyle/>
          <a:p>
            <a:pPr algn="r"/>
            <a:r>
              <a:rPr lang="ar-SA" sz="2400" b="0" dirty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مقدمة:</a:t>
            </a:r>
            <a:br>
              <a:rPr lang="en-US" sz="2400" b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</a:br>
            <a:r>
              <a:rPr lang="ar-SA" sz="2400" b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تُعد الحوكمة ركيزة أساسية لضمان استدامة ونجاح القطاع غير الربحي، إذ تسهم في بناء الثقة بين الجمعية والمجتمع، وتعزز الشفافية والالتزام، وتضمن الاستخدام الأمثل للموارد لتحقيق الأثر المنشود.</a:t>
            </a:r>
            <a:br>
              <a:rPr lang="en-US" sz="2400" b="0" dirty="0">
                <a:solidFill>
                  <a:srgbClr val="153943"/>
                </a:solidFill>
                <a:latin typeface="맑은 고딕"/>
                <a:ea typeface="Calibri" panose="020F0502020204030204" pitchFamily="34" charset="0"/>
                <a:cs typeface="+mn-cs"/>
              </a:rPr>
            </a:br>
            <a:endParaRPr lang="ar-SA" b="0" dirty="0"/>
          </a:p>
        </p:txBody>
      </p:sp>
    </p:spTree>
    <p:extLst>
      <p:ext uri="{BB962C8B-B14F-4D97-AF65-F5344CB8AC3E}">
        <p14:creationId xmlns:p14="http://schemas.microsoft.com/office/powerpoint/2010/main" val="110623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31E64-BAA7-B844-F650-6CC172D3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9E370590-72B9-2060-FAD9-6FA79135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781"/>
            <a:ext cx="11121171" cy="1277006"/>
          </a:xfrm>
        </p:spPr>
        <p:txBody>
          <a:bodyPr>
            <a:normAutofit/>
          </a:bodyPr>
          <a:lstStyle/>
          <a:p>
            <a:pPr algn="r"/>
            <a:r>
              <a:rPr lang="ar-SA" sz="2400" b="0" dirty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الأهداف التدريبية:</a:t>
            </a:r>
            <a:br>
              <a:rPr lang="ar-S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</a:br>
            <a:endParaRPr lang="ar-SA" sz="2400" b="0" dirty="0"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C8B8C71-DB10-6069-F01A-B80864AB258D}"/>
              </a:ext>
            </a:extLst>
          </p:cNvPr>
          <p:cNvGrpSpPr/>
          <p:nvPr/>
        </p:nvGrpSpPr>
        <p:grpSpPr>
          <a:xfrm>
            <a:off x="376829" y="720723"/>
            <a:ext cx="7118821" cy="675542"/>
            <a:chOff x="0" y="18469"/>
            <a:chExt cx="7118821" cy="675542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7906BCA9-925B-3E3C-C89B-DD2479488C9F}"/>
                </a:ext>
              </a:extLst>
            </p:cNvPr>
            <p:cNvSpPr/>
            <p:nvPr/>
          </p:nvSpPr>
          <p:spPr>
            <a:xfrm>
              <a:off x="0" y="18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91974AA7-08FE-183A-9153-F02216D01B53}"/>
                </a:ext>
              </a:extLst>
            </p:cNvPr>
            <p:cNvSpPr txBox="1"/>
            <p:nvPr/>
          </p:nvSpPr>
          <p:spPr>
            <a:xfrm>
              <a:off x="19786" y="38255"/>
              <a:ext cx="6310820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مدخل إلى الحوكمة في القطاع غير الربحي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A3296B1-ECB4-C014-4DC6-954EC4CAB81A}"/>
              </a:ext>
            </a:extLst>
          </p:cNvPr>
          <p:cNvGrpSpPr/>
          <p:nvPr/>
        </p:nvGrpSpPr>
        <p:grpSpPr>
          <a:xfrm>
            <a:off x="628907" y="1400567"/>
            <a:ext cx="7118821" cy="675542"/>
            <a:chOff x="531600" y="769367"/>
            <a:chExt cx="7118821" cy="675542"/>
          </a:xfrm>
        </p:grpSpPr>
        <p:sp>
          <p:nvSpPr>
            <p:cNvPr id="7" name="مستطيل: زوايا مستديرة 6">
              <a:extLst>
                <a:ext uri="{FF2B5EF4-FFF2-40B4-BE49-F238E27FC236}">
                  <a16:creationId xmlns:a16="http://schemas.microsoft.com/office/drawing/2014/main" id="{C29FD7E7-7893-50DA-D733-145F203CDA78}"/>
                </a:ext>
              </a:extLst>
            </p:cNvPr>
            <p:cNvSpPr/>
            <p:nvPr/>
          </p:nvSpPr>
          <p:spPr>
            <a:xfrm>
              <a:off x="531600" y="769367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8" name="مستطيل: زوايا مستديرة 4">
              <a:extLst>
                <a:ext uri="{FF2B5EF4-FFF2-40B4-BE49-F238E27FC236}">
                  <a16:creationId xmlns:a16="http://schemas.microsoft.com/office/drawing/2014/main" id="{AD24272E-AFD7-153E-CFF9-87F3C6920209}"/>
                </a:ext>
              </a:extLst>
            </p:cNvPr>
            <p:cNvSpPr txBox="1"/>
            <p:nvPr/>
          </p:nvSpPr>
          <p:spPr>
            <a:xfrm>
              <a:off x="551386" y="789153"/>
              <a:ext cx="6108546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الإطار النظامي والتنظيمي للحوكمة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594243E-30C7-8B95-E795-0509D39254C5}"/>
              </a:ext>
            </a:extLst>
          </p:cNvPr>
          <p:cNvGrpSpPr/>
          <p:nvPr/>
        </p:nvGrpSpPr>
        <p:grpSpPr>
          <a:xfrm>
            <a:off x="1316764" y="2082502"/>
            <a:ext cx="7118821" cy="675542"/>
            <a:chOff x="1063200" y="1538734"/>
            <a:chExt cx="7118821" cy="675542"/>
          </a:xfrm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4D5111F0-60FA-97E8-64F8-E2D7624425DF}"/>
                </a:ext>
              </a:extLst>
            </p:cNvPr>
            <p:cNvSpPr/>
            <p:nvPr/>
          </p:nvSpPr>
          <p:spPr>
            <a:xfrm>
              <a:off x="1063200" y="1538734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11" name="مستطيل: زوايا مستديرة 4">
              <a:extLst>
                <a:ext uri="{FF2B5EF4-FFF2-40B4-BE49-F238E27FC236}">
                  <a16:creationId xmlns:a16="http://schemas.microsoft.com/office/drawing/2014/main" id="{07594CAF-D568-B919-4C10-9D3EFDE30336}"/>
                </a:ext>
              </a:extLst>
            </p:cNvPr>
            <p:cNvSpPr txBox="1"/>
            <p:nvPr/>
          </p:nvSpPr>
          <p:spPr>
            <a:xfrm>
              <a:off x="1082986" y="1558520"/>
              <a:ext cx="6108546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حوكمة مجلس الإدارة واللجان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CDE2760-3A24-6AA1-92A3-B43F0CAD0DDF}"/>
              </a:ext>
            </a:extLst>
          </p:cNvPr>
          <p:cNvGrpSpPr/>
          <p:nvPr/>
        </p:nvGrpSpPr>
        <p:grpSpPr>
          <a:xfrm>
            <a:off x="2162231" y="2766924"/>
            <a:ext cx="7118821" cy="675542"/>
            <a:chOff x="1594800" y="2308102"/>
            <a:chExt cx="7118821" cy="675542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FA7459EE-F97B-9C81-D3E4-8D4C2F1C9F42}"/>
                </a:ext>
              </a:extLst>
            </p:cNvPr>
            <p:cNvSpPr/>
            <p:nvPr/>
          </p:nvSpPr>
          <p:spPr>
            <a:xfrm>
              <a:off x="1594800" y="2308102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14" name="مستطيل: زوايا مستديرة 4">
              <a:extLst>
                <a:ext uri="{FF2B5EF4-FFF2-40B4-BE49-F238E27FC236}">
                  <a16:creationId xmlns:a16="http://schemas.microsoft.com/office/drawing/2014/main" id="{4B37DC8E-FF01-428B-F8DE-DCFED8165310}"/>
                </a:ext>
              </a:extLst>
            </p:cNvPr>
            <p:cNvSpPr txBox="1"/>
            <p:nvPr/>
          </p:nvSpPr>
          <p:spPr>
            <a:xfrm>
              <a:off x="1614586" y="2327888"/>
              <a:ext cx="6108546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معايير الحوكمة: امتثال، التزام، الشفافية، الإفصاح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FDAF1792-3C84-2F52-4B84-F1576C8ED04A}"/>
              </a:ext>
            </a:extLst>
          </p:cNvPr>
          <p:cNvGrpSpPr/>
          <p:nvPr/>
        </p:nvGrpSpPr>
        <p:grpSpPr>
          <a:xfrm>
            <a:off x="3148024" y="3442466"/>
            <a:ext cx="7118821" cy="675542"/>
            <a:chOff x="2126401" y="3077469"/>
            <a:chExt cx="7118821" cy="675542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02B81A13-A340-06C7-51C3-1A780AC3B802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17" name="مستطيل: زوايا مستديرة 4">
              <a:extLst>
                <a:ext uri="{FF2B5EF4-FFF2-40B4-BE49-F238E27FC236}">
                  <a16:creationId xmlns:a16="http://schemas.microsoft.com/office/drawing/2014/main" id="{5A93A5BD-4C08-FBFA-9FC9-4346A12A53DD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معيار السلامة المالية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9AC5202-2F43-C502-AA4C-F93012523E2D}"/>
              </a:ext>
            </a:extLst>
          </p:cNvPr>
          <p:cNvGrpSpPr/>
          <p:nvPr/>
        </p:nvGrpSpPr>
        <p:grpSpPr>
          <a:xfrm>
            <a:off x="4224477" y="4118008"/>
            <a:ext cx="7118821" cy="675542"/>
            <a:chOff x="2126401" y="3077469"/>
            <a:chExt cx="7118821" cy="675542"/>
          </a:xfrm>
        </p:grpSpPr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B006931D-37FA-096C-0774-A9572DB821E5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0" name="مستطيل: زوايا مستديرة 4">
              <a:extLst>
                <a:ext uri="{FF2B5EF4-FFF2-40B4-BE49-F238E27FC236}">
                  <a16:creationId xmlns:a16="http://schemas.microsoft.com/office/drawing/2014/main" id="{640991DB-94F4-3D9D-CF2A-CD6B81CD7833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حوكمة الموارد البشرية وإدارة أصحاب المصلحة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272DAC8-CC6C-6758-9CE7-2F4296F94722}"/>
              </a:ext>
            </a:extLst>
          </p:cNvPr>
          <p:cNvGrpSpPr/>
          <p:nvPr/>
        </p:nvGrpSpPr>
        <p:grpSpPr>
          <a:xfrm>
            <a:off x="4799779" y="4773764"/>
            <a:ext cx="7118821" cy="675542"/>
            <a:chOff x="2126401" y="3077469"/>
            <a:chExt cx="7118821" cy="675542"/>
          </a:xfrm>
        </p:grpSpPr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096A78C8-77E8-3166-AF67-4DC3CFA1E4AF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3" name="مستطيل: زوايا مستديرة 4">
              <a:extLst>
                <a:ext uri="{FF2B5EF4-FFF2-40B4-BE49-F238E27FC236}">
                  <a16:creationId xmlns:a16="http://schemas.microsoft.com/office/drawing/2014/main" id="{7765B6B4-6B13-F048-0A9E-78255DD439F1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حوكمة الأوقاف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2B641A30-9B69-E670-7E0A-5A94836A121E}"/>
              </a:ext>
            </a:extLst>
          </p:cNvPr>
          <p:cNvGrpSpPr/>
          <p:nvPr/>
        </p:nvGrpSpPr>
        <p:grpSpPr>
          <a:xfrm>
            <a:off x="5050795" y="5469092"/>
            <a:ext cx="7118821" cy="675542"/>
            <a:chOff x="2126401" y="3077469"/>
            <a:chExt cx="7118821" cy="675542"/>
          </a:xfrm>
        </p:grpSpPr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C43FFE26-55B1-81D3-1AEB-08FAC8CDF1FF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6" name="مستطيل: زوايا مستديرة 4">
              <a:extLst>
                <a:ext uri="{FF2B5EF4-FFF2-40B4-BE49-F238E27FC236}">
                  <a16:creationId xmlns:a16="http://schemas.microsoft.com/office/drawing/2014/main" id="{A2CD7736-4D0D-B44A-2347-C4C89C703457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التطبيق العملي والتدقيق الذاتي للحوكمة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66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2209323" y="2553744"/>
            <a:ext cx="7456331" cy="709196"/>
          </a:xfrm>
          <a:prstGeom prst="hexagon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spc="3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rPr>
              <a:t>المحتوى</a:t>
            </a:r>
            <a:r>
              <a:rPr lang="ar-SA" sz="2400" dirty="0"/>
              <a:t> </a:t>
            </a: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1BE610AD-4ABF-95AC-0A9A-A7E29A8F909E}"/>
              </a:ext>
            </a:extLst>
          </p:cNvPr>
          <p:cNvSpPr/>
          <p:nvPr/>
        </p:nvSpPr>
        <p:spPr>
          <a:xfrm>
            <a:off x="4359728" y="3291795"/>
            <a:ext cx="3472544" cy="1372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19226F14-69E3-C530-4477-6DECF621AD99}"/>
              </a:ext>
            </a:extLst>
          </p:cNvPr>
          <p:cNvGrpSpPr/>
          <p:nvPr/>
        </p:nvGrpSpPr>
        <p:grpSpPr>
          <a:xfrm>
            <a:off x="9400492" y="184025"/>
            <a:ext cx="1567475" cy="1360486"/>
            <a:chOff x="7540014" y="4306907"/>
            <a:chExt cx="389342" cy="339426"/>
          </a:xfrm>
          <a:solidFill>
            <a:schemeClr val="accent1">
              <a:lumMod val="50000"/>
            </a:schemeClr>
          </a:solidFill>
        </p:grpSpPr>
        <p:sp>
          <p:nvSpPr>
            <p:cNvPr id="5" name="Freeform 110">
              <a:extLst>
                <a:ext uri="{FF2B5EF4-FFF2-40B4-BE49-F238E27FC236}">
                  <a16:creationId xmlns:a16="http://schemas.microsoft.com/office/drawing/2014/main" id="{78CB6E4B-E0CB-FF4D-34F9-2AB6BE42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1A2C3D63-4A87-DE40-8A3E-C232E8CB9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Freeform 112">
              <a:extLst>
                <a:ext uri="{FF2B5EF4-FFF2-40B4-BE49-F238E27FC236}">
                  <a16:creationId xmlns:a16="http://schemas.microsoft.com/office/drawing/2014/main" id="{2139CF38-8344-B912-0971-D1D479678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Freeform 113">
              <a:extLst>
                <a:ext uri="{FF2B5EF4-FFF2-40B4-BE49-F238E27FC236}">
                  <a16:creationId xmlns:a16="http://schemas.microsoft.com/office/drawing/2014/main" id="{FEBA0ED3-E721-6692-1502-68DC2D31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9" name="Freeform 114">
              <a:extLst>
                <a:ext uri="{FF2B5EF4-FFF2-40B4-BE49-F238E27FC236}">
                  <a16:creationId xmlns:a16="http://schemas.microsoft.com/office/drawing/2014/main" id="{F3907C67-DCAC-3087-D1ED-BCB2BD4B9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0" name="Freeform 115">
              <a:extLst>
                <a:ext uri="{FF2B5EF4-FFF2-40B4-BE49-F238E27FC236}">
                  <a16:creationId xmlns:a16="http://schemas.microsoft.com/office/drawing/2014/main" id="{B9A02B30-A579-C15B-DCE0-B349A062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1" name="Freeform 116">
              <a:extLst>
                <a:ext uri="{FF2B5EF4-FFF2-40B4-BE49-F238E27FC236}">
                  <a16:creationId xmlns:a16="http://schemas.microsoft.com/office/drawing/2014/main" id="{BC70E361-11E7-942A-5F2B-2A3E36101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2" name="Rectangle 117">
              <a:extLst>
                <a:ext uri="{FF2B5EF4-FFF2-40B4-BE49-F238E27FC236}">
                  <a16:creationId xmlns:a16="http://schemas.microsoft.com/office/drawing/2014/main" id="{99469A3E-AB18-5A26-4B23-82CB07BD1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3" name="Rectangle 118">
              <a:extLst>
                <a:ext uri="{FF2B5EF4-FFF2-40B4-BE49-F238E27FC236}">
                  <a16:creationId xmlns:a16="http://schemas.microsoft.com/office/drawing/2014/main" id="{75AE0D7C-6B25-C966-BD33-E6C0E9DC9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4" name="Rectangle 119">
              <a:extLst>
                <a:ext uri="{FF2B5EF4-FFF2-40B4-BE49-F238E27FC236}">
                  <a16:creationId xmlns:a16="http://schemas.microsoft.com/office/drawing/2014/main" id="{17F6A1A0-453A-4035-798C-369DA675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5" name="Rectangle 120">
              <a:extLst>
                <a:ext uri="{FF2B5EF4-FFF2-40B4-BE49-F238E27FC236}">
                  <a16:creationId xmlns:a16="http://schemas.microsoft.com/office/drawing/2014/main" id="{6883FA9B-FE2D-908F-14AF-022A160FC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7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11B126B9-3141-D947-B943-EB6CBA2A5F07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6BB0FD3-3157-F74F-BD5F-1E808DEC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1878" y="39322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</a:t>
            </a:r>
            <a:endParaRPr lang="en-CO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26D5F974-8CD5-C241-9BF0-5E8B22C5E2DE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1DA98-8AF4-3B49-859D-0E40C8FAFFFF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4F103-C537-6246-B9F8-AF58B58D9B2D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D7D3B6-628A-644F-AAD4-E467826EA90B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C6F5AC-42BF-8F45-8A6A-9515D3E24B5F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6D592B-A4CB-F74E-9E1F-2F93872E833F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2A62F6-FF93-0C45-867D-6D36CCDF59D6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9411383C-7C4C-E848-B5E7-BD2F50027854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912911E-38F9-BB47-B85D-F40AEADA0E23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EA29C17-6F59-5E4B-A411-DB0A819A9196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/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51FF6D3-F5D4-2213-429D-0832B89A27A7}"/>
              </a:ext>
            </a:extLst>
          </p:cNvPr>
          <p:cNvSpPr/>
          <p:nvPr/>
        </p:nvSpPr>
        <p:spPr>
          <a:xfrm>
            <a:off x="867103" y="792847"/>
            <a:ext cx="8048421" cy="5175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IN Next LT Arabic Light" panose="020B0303020203050203" pitchFamily="34" charset="-78"/>
              <a:cs typeface="DIN Next LT Arabic Light" panose="020B0303020203050203" pitchFamily="34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الأولى</a:t>
            </a: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مدخل إلى الحوكمة في القطاع غير الربحي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الحوكمة في القطاع غير الربحي: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 هي الإطار الذي ينظم العلاقة بين مجالس الإدارة والإدارات التنفيذية وأصحاب المصلحة، من خلال سياسات وأنظمة تضمن الشفافية والمساءلة، وتحقق الاستخدام الأمثل للموارد لخدمة المجتمع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أقسام الحوكمة في القطاع غير الربحي :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الحوكمة.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مبادئ الحوكمة وأركانها الأساسية.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أثر الحوكمة على الجمعيات والمجتمع.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IN Next LT Arabic Light" panose="020B0303020203050203" pitchFamily="34" charset="-78"/>
              <a:cs typeface="DIN Next LT Arabic Light" panose="020B030302020305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729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C729B-6B23-3978-F872-83950A35C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AC7A54A6-46F6-072E-139E-FC4284E5FBC2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E8FB840-224D-3A79-78BB-F5AAC4B2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600" y="18455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</a:t>
            </a:r>
            <a:endParaRPr lang="en-CO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52D3E668-5F26-9A7B-3DA0-A1F4E767FDB6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0D299-C322-DA85-008D-6211CDB0FC2C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312FEF-4A0F-20D0-7129-FC5EC69688F8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59E3E-4DBE-E74D-BF7D-DE1117CD63DF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5AFB5E-F10D-6276-6254-3885558C5068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5CA33-AACF-5D13-FBA5-6562A20B2596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193B4A-C5E2-7775-D0A1-ABF907E97CD5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AE25DE6-7D5F-73B0-BEC9-96CF17CB99AE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37BEC649-4981-E779-3AAD-C3FFEA4996F9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E5D0C0F-E2A4-1DE5-6C71-DFB4D051DCC7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>
            <a:extLst>
              <a:ext uri="{FF2B5EF4-FFF2-40B4-BE49-F238E27FC236}">
                <a16:creationId xmlns:a16="http://schemas.microsoft.com/office/drawing/2014/main" id="{2CE35215-436D-D120-E25D-B3713AFA61CD}"/>
              </a:ext>
            </a:extLst>
          </p:cNvPr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B2B0954-838F-4C58-B9BA-4B6D98F898B9}"/>
              </a:ext>
            </a:extLst>
          </p:cNvPr>
          <p:cNvSpPr/>
          <p:nvPr/>
        </p:nvSpPr>
        <p:spPr>
          <a:xfrm>
            <a:off x="1024759" y="667434"/>
            <a:ext cx="7601903" cy="50577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الثانية: الإطار النظامي والتنظيمي للحوكمة</a:t>
            </a:r>
          </a:p>
          <a:p>
            <a:pPr lvl="0" algn="r" rtl="1">
              <a:lnSpc>
                <a:spcPct val="115000"/>
              </a:lnSpc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r" rtl="1">
              <a:lnSpc>
                <a:spcPct val="115000"/>
              </a:lnSpc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الإطار النظامي والتنظيمي للحوكمة: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هو مجموعة الأنظمة والتشريعات والسياسات التي تنظم عمل الجمعيات وتحدد صلاحياتها وأدوارها.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أقسام الإطار النظامي والتنظيمي للحوكمة: </a:t>
            </a: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الجمعيات والمؤسسات الأهلية.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اللوائح التنفيذية والسياسات الداخلية.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دور وزارة الموارد البشرية والتنمية الاجتماعية والجهات الرقابية.</a:t>
            </a:r>
          </a:p>
        </p:txBody>
      </p:sp>
    </p:spTree>
    <p:extLst>
      <p:ext uri="{BB962C8B-B14F-4D97-AF65-F5344CB8AC3E}">
        <p14:creationId xmlns:p14="http://schemas.microsoft.com/office/powerpoint/2010/main" val="376216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D9FD4-4DAB-0F7F-9DFE-2E4A3D9E2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44750465-43F5-2E92-3CA5-CF784A2D31E5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1CD9504-56B4-553A-16CA-7F172340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600" y="18455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</a:t>
            </a:r>
            <a:endParaRPr lang="en-CO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4FF5BBC2-12BB-62BC-A149-0FA088E30CDE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17E7D-4E4A-D0BA-BC4F-A93792EA93D7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B243F-7B3A-C416-605F-07BA98EDEB32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F4CB7-D075-4217-72D3-D2F1A815C679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D586F9-B2B5-0FD3-E014-FD7618BCA4E5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7A3D1F-8EE8-19E8-16BC-44F0BD297E7D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371FA9-6204-7494-2970-D1DB8143B73B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D1AF2F7-839F-DEFA-2800-BD196941038B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C1C2A5A-1EB3-CDED-5008-5A076A8E5182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40DF0B7-D7EA-C9F7-B1CC-A6E5186E44FC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>
            <a:extLst>
              <a:ext uri="{FF2B5EF4-FFF2-40B4-BE49-F238E27FC236}">
                <a16:creationId xmlns:a16="http://schemas.microsoft.com/office/drawing/2014/main" id="{9AC1C6B5-C89B-830E-3F1C-3ADBAC83BCAF}"/>
              </a:ext>
            </a:extLst>
          </p:cNvPr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80ECD12-02E4-52C6-FBE3-767FF8D58290}"/>
              </a:ext>
            </a:extLst>
          </p:cNvPr>
          <p:cNvSpPr/>
          <p:nvPr/>
        </p:nvSpPr>
        <p:spPr>
          <a:xfrm>
            <a:off x="1907286" y="667434"/>
            <a:ext cx="6719376" cy="49090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الثالثة: حوكمة مجلس الإدارة واللجان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حوكمة مجلس الإدارة واللجان: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تعني وضع أدوار واضحة لمجلس الإدارة واللجان التابعة له لضمان قيادة رشيدة وإشراف فعال.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أقسام حوكمة مجلس الإدارة واللجان: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مهام وصلاحيات مجلس الإدارة.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اللجان التخصصية (مالية، مراجعة، حوكمة).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آليات المتابعة والتقارير الدورية.</a:t>
            </a:r>
          </a:p>
        </p:txBody>
      </p:sp>
    </p:spTree>
    <p:extLst>
      <p:ext uri="{BB962C8B-B14F-4D97-AF65-F5344CB8AC3E}">
        <p14:creationId xmlns:p14="http://schemas.microsoft.com/office/powerpoint/2010/main" val="4093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02CE4-F8CE-EB5A-E1CD-57CA6EE28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67E57373-9589-EFA0-8C59-020B7A735B61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D70B79E-02BC-C3F3-1EE8-C921F764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600" y="18455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</a:t>
            </a:r>
            <a:endParaRPr lang="en-CO" sz="2400" spc="3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1C4CF8F2-73C0-B361-3C9D-F18858EDB305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F1220F-9D49-BE4A-ADDD-622E6A87C449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E611A2-DF50-8280-DB4B-E001B338CE93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719CC-88CA-93DC-9EE3-17996800AC8C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75A413-44C3-1CAD-5A47-66372B2C6641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90228C-5994-EC23-7153-48A19B84DF97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751AEE-9DD3-4D34-A579-661DE0827828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82E48F4-3077-B240-C386-A93B4C16CACB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6E92FA6-636B-ABE5-30B2-AEA25F791C76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22DD34F2-3734-EF6D-5F91-5CD7869177E8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>
            <a:extLst>
              <a:ext uri="{FF2B5EF4-FFF2-40B4-BE49-F238E27FC236}">
                <a16:creationId xmlns:a16="http://schemas.microsoft.com/office/drawing/2014/main" id="{4147B9EA-4E25-B41F-08CC-F1B0BCE86DF3}"/>
              </a:ext>
            </a:extLst>
          </p:cNvPr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CD5DD15-E12C-F317-7914-6FE556F8D7DD}"/>
              </a:ext>
            </a:extLst>
          </p:cNvPr>
          <p:cNvSpPr/>
          <p:nvPr/>
        </p:nvSpPr>
        <p:spPr>
          <a:xfrm>
            <a:off x="1907286" y="667434"/>
            <a:ext cx="6719376" cy="53655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ar-SA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الرابعة</a:t>
            </a: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معايير الحوكمة: الامتثال، الالتزام، الشفافية، الإفصاح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معايير الحوكمة: الامتثال، الالتزام، الشفافية، الإفصاح: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هي المبادئ الأساسية التي تشكّل جوهر الحوكمة وتُرسي قواعد العمل الرشيد في الجمعيات.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•   أقسام معايير الحوكمة: الامتثال، الالتزام، الشفافية، الإفصاح: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الامتثال: الالتزام بالأنظمة الرسمية.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الالتزام: تنفيذ السياسات والخطط الداخلية.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الشفافية: وضوح القرارات أمام المجتمع.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الإفصاح: نشر النتائج والتقارير بصدق.</a:t>
            </a:r>
            <a:endParaRPr lang="ar-SA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723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FFFFFF"/>
      </a:dk1>
      <a:lt1>
        <a:srgbClr val="4B356B"/>
      </a:lt1>
      <a:dk2>
        <a:srgbClr val="FFFFFF"/>
      </a:dk2>
      <a:lt2>
        <a:srgbClr val="4A3468"/>
      </a:lt2>
      <a:accent1>
        <a:srgbClr val="9A80BF"/>
      </a:accent1>
      <a:accent2>
        <a:srgbClr val="CCCFD9"/>
      </a:accent2>
      <a:accent3>
        <a:srgbClr val="6B90BF"/>
      </a:accent3>
      <a:accent4>
        <a:srgbClr val="1BA1BF"/>
      </a:accent4>
      <a:accent5>
        <a:srgbClr val="F2B077"/>
      </a:accent5>
      <a:accent6>
        <a:srgbClr val="E786BF"/>
      </a:accent6>
      <a:hlink>
        <a:srgbClr val="0B1838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12153</TotalTime>
  <Words>550</Words>
  <Application>Microsoft Office PowerPoint</Application>
  <PresentationFormat>شاشة عريضة</PresentationFormat>
  <Paragraphs>95</Paragraphs>
  <Slides>8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8" baseType="lpstr">
      <vt:lpstr>맑은 고딕</vt:lpstr>
      <vt:lpstr>Aptos</vt:lpstr>
      <vt:lpstr>Arial</vt:lpstr>
      <vt:lpstr>Calibri</vt:lpstr>
      <vt:lpstr>DIN Next LT Arabic Light</vt:lpstr>
      <vt:lpstr>Dubai</vt:lpstr>
      <vt:lpstr>Segoe UI</vt:lpstr>
      <vt:lpstr>Source Han Sans CN Medium</vt:lpstr>
      <vt:lpstr>Symbol</vt:lpstr>
      <vt:lpstr>Office Theme</vt:lpstr>
      <vt:lpstr>الحوكمة في القطاع غير الربحي</vt:lpstr>
      <vt:lpstr>مقدمة: تُعد الحوكمة ركيزة أساسية لضمان استدامة ونجاح القطاع غير الربحي، إذ تسهم في بناء الثقة بين الجمعية والمجتمع، وتعزز الشفافية والالتزام، وتضمن الاستخدام الأمثل للموارد لتحقيق الأثر المنشود. </vt:lpstr>
      <vt:lpstr>الأهداف التدريبية:  </vt:lpstr>
      <vt:lpstr>عرض تقديمي في PowerPoint</vt:lpstr>
      <vt:lpstr>الحوكمة في القطاع غير الربحي</vt:lpstr>
      <vt:lpstr>الحوكمة في القطاع غير الربحي</vt:lpstr>
      <vt:lpstr>الحوكمة في القطاع غير الربحي</vt:lpstr>
      <vt:lpstr>الحوكمة في القطاع غير الربحي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To Market  Strategy  PowerPoint  Template</dc:title>
  <dc:creator>Diana Isabel Marin Miguel</dc:creator>
  <cp:lastModifiedBy>salsabil alluhayb</cp:lastModifiedBy>
  <cp:revision>58</cp:revision>
  <dcterms:created xsi:type="dcterms:W3CDTF">2022-02-02T10:42:00Z</dcterms:created>
  <dcterms:modified xsi:type="dcterms:W3CDTF">2025-09-14T07:38:08Z</dcterms:modified>
</cp:coreProperties>
</file>