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87" r:id="rId4"/>
    <p:sldId id="273" r:id="rId5"/>
    <p:sldId id="262" r:id="rId6"/>
    <p:sldId id="288" r:id="rId7"/>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69" d="100"/>
          <a:sy n="69" d="100"/>
        </p:scale>
        <p:origin x="1334"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09/17/2025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photos/startup-business-people-students-8498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F842A-C8D3-51C4-9365-37C33D927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C00B1F-729C-0B60-DF75-96C903DD18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1CFA7-B0C9-9E51-D35B-6071F7DD338F}"/>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BD0542B7-699F-6130-EFD3-5FA9221668B2}"/>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422454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O" dirty="0"/>
              <a:t>Photo by </a:t>
            </a:r>
            <a:r>
              <a:rPr lang="en-CO" dirty="0">
                <a:hlinkClick r:id="rId3"/>
              </a:rPr>
              <a:t>StartUpStockPhotos on Pixabay</a:t>
            </a:r>
            <a:endParaRPr lang="en-CO" dirty="0"/>
          </a:p>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448166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7018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CCCC9-68F5-6051-1E02-263095BF32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F8A3A-291D-8DF7-0C96-7641EA3E1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9097CF-6F41-DBDB-1B45-9B365D0218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O" dirty="0"/>
          </a:p>
        </p:txBody>
      </p:sp>
      <p:sp>
        <p:nvSpPr>
          <p:cNvPr id="4" name="Slide Number Placeholder 3">
            <a:extLst>
              <a:ext uri="{FF2B5EF4-FFF2-40B4-BE49-F238E27FC236}">
                <a16:creationId xmlns:a16="http://schemas.microsoft.com/office/drawing/2014/main" id="{26F962B8-1ACA-729F-65A6-068AE5E10C4F}"/>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89020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a:bodyPr>
          <a:lstStyle/>
          <a:p>
            <a:pPr algn="ctr"/>
            <a:r>
              <a:rPr lang="ar-SA" sz="3200" dirty="0">
                <a:latin typeface="Dubai" panose="020B0503030403030204" pitchFamily="34" charset="-78"/>
                <a:cs typeface="Dubai" panose="020B0503030403030204" pitchFamily="34" charset="-78"/>
              </a:rPr>
              <a:t>مهارات تطوير الكفاءات الوقفية</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تهدف هذه الدورة إلى تزويد المشاركين بالأسس النظامية والتنظيمية للحوكمة في الأوقاف، مع فهم شامل للأنظمة واللوائح المرتبطة بها، وآليات تأسيس الوقف، وأدوار النظّار، وسبل الاستثمار وإدارة المخاطر. كما تعزز الدورة من قدرة الممارسين على تطبيق مبادئ الشفافية والالتزام بما يحقق استدامة الأوقاف وأثرها المجتمعي.</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31E64-BAA7-B844-F650-6CC172D30EA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9E370590-72B9-2060-FAD9-6FA79135F40E}"/>
              </a:ext>
            </a:extLst>
          </p:cNvPr>
          <p:cNvSpPr>
            <a:spLocks noGrp="1"/>
          </p:cNvSpPr>
          <p:nvPr>
            <p:ph type="title"/>
          </p:nvPr>
        </p:nvSpPr>
        <p:spPr>
          <a:xfrm>
            <a:off x="0" y="283781"/>
            <a:ext cx="11121171" cy="1277006"/>
          </a:xfrm>
        </p:spPr>
        <p:txBody>
          <a:bodyPr>
            <a:normAutofit/>
          </a:bodyPr>
          <a:lstStyle/>
          <a:p>
            <a:pPr algn="r"/>
            <a:r>
              <a:rPr lang="ar-SA" sz="2400" b="0" dirty="0">
                <a:latin typeface="Dubai" panose="020B0503030403030204" pitchFamily="34" charset="-78"/>
                <a:ea typeface="+mn-ea"/>
                <a:cs typeface="Dubai" panose="020B0503030403030204" pitchFamily="34" charset="-78"/>
              </a:rPr>
              <a:t>الأهداف التدريبية:</a:t>
            </a:r>
            <a:br>
              <a:rPr lang="ar-SA" sz="3200" b="1" kern="100" dirty="0">
                <a:effectLst/>
                <a:latin typeface="Aptos" panose="020B0004020202020204" pitchFamily="34" charset="0"/>
                <a:ea typeface="Aptos" panose="020B0004020202020204" pitchFamily="34" charset="0"/>
                <a:cs typeface="Arial" panose="020B0604020202020204" pitchFamily="34" charset="0"/>
              </a:rPr>
            </a:br>
            <a:br>
              <a:rPr lang="en-US" sz="2400" b="0" dirty="0">
                <a:latin typeface="Dubai" panose="020B0503030403030204" pitchFamily="34" charset="-78"/>
                <a:ea typeface="+mn-ea"/>
                <a:cs typeface="Dubai" panose="020B0503030403030204" pitchFamily="34" charset="-78"/>
              </a:rPr>
            </a:br>
            <a:endParaRPr lang="ar-SA" sz="2400" b="0" dirty="0">
              <a:latin typeface="Dubai" panose="020B0503030403030204" pitchFamily="34" charset="-78"/>
              <a:ea typeface="+mn-ea"/>
              <a:cs typeface="Dubai" panose="020B0503030403030204" pitchFamily="34" charset="-78"/>
            </a:endParaRPr>
          </a:p>
        </p:txBody>
      </p:sp>
      <p:grpSp>
        <p:nvGrpSpPr>
          <p:cNvPr id="2" name="مجموعة 1">
            <a:extLst>
              <a:ext uri="{FF2B5EF4-FFF2-40B4-BE49-F238E27FC236}">
                <a16:creationId xmlns:a16="http://schemas.microsoft.com/office/drawing/2014/main" id="{9C8B8C71-DB10-6069-F01A-B80864AB258D}"/>
              </a:ext>
            </a:extLst>
          </p:cNvPr>
          <p:cNvGrpSpPr/>
          <p:nvPr/>
        </p:nvGrpSpPr>
        <p:grpSpPr>
          <a:xfrm>
            <a:off x="396615" y="1036288"/>
            <a:ext cx="7118821" cy="675542"/>
            <a:chOff x="0" y="18469"/>
            <a:chExt cx="7118821" cy="675542"/>
          </a:xfrm>
        </p:grpSpPr>
        <p:sp>
          <p:nvSpPr>
            <p:cNvPr id="4" name="مستطيل: زوايا مستديرة 3">
              <a:extLst>
                <a:ext uri="{FF2B5EF4-FFF2-40B4-BE49-F238E27FC236}">
                  <a16:creationId xmlns:a16="http://schemas.microsoft.com/office/drawing/2014/main" id="{7906BCA9-925B-3E3C-C89B-DD2479488C9F}"/>
                </a:ext>
              </a:extLst>
            </p:cNvPr>
            <p:cNvSpPr/>
            <p:nvPr/>
          </p:nvSpPr>
          <p:spPr>
            <a:xfrm>
              <a:off x="0" y="18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5" name="مستطيل: زوايا مستديرة 4">
              <a:extLst>
                <a:ext uri="{FF2B5EF4-FFF2-40B4-BE49-F238E27FC236}">
                  <a16:creationId xmlns:a16="http://schemas.microsoft.com/office/drawing/2014/main" id="{91974AA7-08FE-183A-9153-F02216D01B53}"/>
                </a:ext>
              </a:extLst>
            </p:cNvPr>
            <p:cNvSpPr txBox="1"/>
            <p:nvPr/>
          </p:nvSpPr>
          <p:spPr>
            <a:xfrm>
              <a:off x="19786" y="38255"/>
              <a:ext cx="6310820"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أساسيات العمل الوقفي</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6" name="مجموعة 5">
            <a:extLst>
              <a:ext uri="{FF2B5EF4-FFF2-40B4-BE49-F238E27FC236}">
                <a16:creationId xmlns:a16="http://schemas.microsoft.com/office/drawing/2014/main" id="{1A3296B1-ECB4-C014-4DC6-954EC4CAB81A}"/>
              </a:ext>
            </a:extLst>
          </p:cNvPr>
          <p:cNvGrpSpPr/>
          <p:nvPr/>
        </p:nvGrpSpPr>
        <p:grpSpPr>
          <a:xfrm>
            <a:off x="1115132" y="1898612"/>
            <a:ext cx="7118821" cy="675542"/>
            <a:chOff x="531600" y="769367"/>
            <a:chExt cx="7118821" cy="675542"/>
          </a:xfrm>
        </p:grpSpPr>
        <p:sp>
          <p:nvSpPr>
            <p:cNvPr id="7" name="مستطيل: زوايا مستديرة 6">
              <a:extLst>
                <a:ext uri="{FF2B5EF4-FFF2-40B4-BE49-F238E27FC236}">
                  <a16:creationId xmlns:a16="http://schemas.microsoft.com/office/drawing/2014/main" id="{C29FD7E7-7893-50DA-D733-145F203CDA78}"/>
                </a:ext>
              </a:extLst>
            </p:cNvPr>
            <p:cNvSpPr/>
            <p:nvPr/>
          </p:nvSpPr>
          <p:spPr>
            <a:xfrm>
              <a:off x="531600" y="769367"/>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8" name="مستطيل: زوايا مستديرة 4">
              <a:extLst>
                <a:ext uri="{FF2B5EF4-FFF2-40B4-BE49-F238E27FC236}">
                  <a16:creationId xmlns:a16="http://schemas.microsoft.com/office/drawing/2014/main" id="{AD24272E-AFD7-153E-CFF9-87F3C6920209}"/>
                </a:ext>
              </a:extLst>
            </p:cNvPr>
            <p:cNvSpPr txBox="1"/>
            <p:nvPr/>
          </p:nvSpPr>
          <p:spPr>
            <a:xfrm>
              <a:off x="551386" y="789153"/>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حوكمة الأوقاف ولائحة أعمال النظّار</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9" name="مجموعة 8">
            <a:extLst>
              <a:ext uri="{FF2B5EF4-FFF2-40B4-BE49-F238E27FC236}">
                <a16:creationId xmlns:a16="http://schemas.microsoft.com/office/drawing/2014/main" id="{6594243E-30C7-8B95-E795-0509D39254C5}"/>
              </a:ext>
            </a:extLst>
          </p:cNvPr>
          <p:cNvGrpSpPr/>
          <p:nvPr/>
        </p:nvGrpSpPr>
        <p:grpSpPr>
          <a:xfrm>
            <a:off x="1710902" y="2691202"/>
            <a:ext cx="7118821" cy="675542"/>
            <a:chOff x="1063200" y="1538734"/>
            <a:chExt cx="7118821" cy="675542"/>
          </a:xfrm>
        </p:grpSpPr>
        <p:sp>
          <p:nvSpPr>
            <p:cNvPr id="10" name="مستطيل: زوايا مستديرة 9">
              <a:extLst>
                <a:ext uri="{FF2B5EF4-FFF2-40B4-BE49-F238E27FC236}">
                  <a16:creationId xmlns:a16="http://schemas.microsoft.com/office/drawing/2014/main" id="{4D5111F0-60FA-97E8-64F8-E2D7624425DF}"/>
                </a:ext>
              </a:extLst>
            </p:cNvPr>
            <p:cNvSpPr/>
            <p:nvPr/>
          </p:nvSpPr>
          <p:spPr>
            <a:xfrm>
              <a:off x="1063200" y="1538734"/>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1" name="مستطيل: زوايا مستديرة 4">
              <a:extLst>
                <a:ext uri="{FF2B5EF4-FFF2-40B4-BE49-F238E27FC236}">
                  <a16:creationId xmlns:a16="http://schemas.microsoft.com/office/drawing/2014/main" id="{07594CAF-D568-B919-4C10-9D3EFDE30336}"/>
                </a:ext>
              </a:extLst>
            </p:cNvPr>
            <p:cNvSpPr txBox="1"/>
            <p:nvPr/>
          </p:nvSpPr>
          <p:spPr>
            <a:xfrm>
              <a:off x="1082986" y="1558520"/>
              <a:ext cx="6108546" cy="635970"/>
            </a:xfrm>
            <a:prstGeom prst="rect">
              <a:avLst/>
            </a:prstGeom>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تأسيس الوقف والأشكال القانونية له</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2" name="مجموعة 11">
            <a:extLst>
              <a:ext uri="{FF2B5EF4-FFF2-40B4-BE49-F238E27FC236}">
                <a16:creationId xmlns:a16="http://schemas.microsoft.com/office/drawing/2014/main" id="{0CDE2760-3A24-6AA1-92A3-B43F0CAD0DDF}"/>
              </a:ext>
            </a:extLst>
          </p:cNvPr>
          <p:cNvGrpSpPr/>
          <p:nvPr/>
        </p:nvGrpSpPr>
        <p:grpSpPr>
          <a:xfrm>
            <a:off x="2536589" y="3524653"/>
            <a:ext cx="7118821" cy="682155"/>
            <a:chOff x="1969158" y="3065831"/>
            <a:chExt cx="7118821" cy="682155"/>
          </a:xfrm>
          <a:noFill/>
        </p:grpSpPr>
        <p:sp>
          <p:nvSpPr>
            <p:cNvPr id="13" name="مستطيل: زوايا مستديرة 12">
              <a:extLst>
                <a:ext uri="{FF2B5EF4-FFF2-40B4-BE49-F238E27FC236}">
                  <a16:creationId xmlns:a16="http://schemas.microsoft.com/office/drawing/2014/main" id="{FA7459EE-F97B-9C81-D3E4-8D4C2F1C9F42}"/>
                </a:ext>
              </a:extLst>
            </p:cNvPr>
            <p:cNvSpPr/>
            <p:nvPr/>
          </p:nvSpPr>
          <p:spPr>
            <a:xfrm>
              <a:off x="1969158" y="3072444"/>
              <a:ext cx="7118821" cy="675542"/>
            </a:xfrm>
            <a:prstGeom prst="roundRect">
              <a:avLst>
                <a:gd name="adj" fmla="val 10000"/>
              </a:avLst>
            </a:prstGeom>
            <a:grpFill/>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4" name="مستطيل: زوايا مستديرة 4">
              <a:extLst>
                <a:ext uri="{FF2B5EF4-FFF2-40B4-BE49-F238E27FC236}">
                  <a16:creationId xmlns:a16="http://schemas.microsoft.com/office/drawing/2014/main" id="{4B37DC8E-FF01-428B-F8DE-DCFED8165310}"/>
                </a:ext>
              </a:extLst>
            </p:cNvPr>
            <p:cNvSpPr txBox="1"/>
            <p:nvPr/>
          </p:nvSpPr>
          <p:spPr>
            <a:xfrm>
              <a:off x="2474295" y="3065831"/>
              <a:ext cx="6108546" cy="635970"/>
            </a:xfrm>
            <a:prstGeom prst="rect">
              <a:avLst/>
            </a:prstGeom>
            <a:grpFill/>
            <a:ln>
              <a:noFill/>
            </a:ln>
          </p:spPr>
          <p:style>
            <a:lnRef idx="3">
              <a:schemeClr val="lt1"/>
            </a:lnRef>
            <a:fillRef idx="1">
              <a:schemeClr val="dk1"/>
            </a:fillRef>
            <a:effectRef idx="1">
              <a:schemeClr val="dk1"/>
            </a:effectRef>
            <a:fontRef idx="minor">
              <a:schemeClr val="lt1"/>
            </a:fontRef>
          </p:style>
          <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2400">
                  <a:solidFill>
                    <a:schemeClr val="accent1">
                      <a:lumMod val="50000"/>
                    </a:schemeClr>
                  </a:solidFill>
                  <a:latin typeface="Dubai" panose="020B0503030403030204" pitchFamily="34" charset="-78"/>
                  <a:cs typeface="Dubai" panose="020B0503030403030204" pitchFamily="34" charset="-78"/>
                </a:rPr>
                <a:t>نظام الشركات الجديد والأوقاف</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5" name="مجموعة 14">
            <a:extLst>
              <a:ext uri="{FF2B5EF4-FFF2-40B4-BE49-F238E27FC236}">
                <a16:creationId xmlns:a16="http://schemas.microsoft.com/office/drawing/2014/main" id="{FDAF1792-3C84-2F52-4B84-F1576C8ED04A}"/>
              </a:ext>
            </a:extLst>
          </p:cNvPr>
          <p:cNvGrpSpPr/>
          <p:nvPr/>
        </p:nvGrpSpPr>
        <p:grpSpPr>
          <a:xfrm>
            <a:off x="3702966" y="4394720"/>
            <a:ext cx="7118821" cy="675542"/>
            <a:chOff x="2126401" y="3077469"/>
            <a:chExt cx="7118821" cy="675542"/>
          </a:xfrm>
        </p:grpSpPr>
        <p:sp>
          <p:nvSpPr>
            <p:cNvPr id="16" name="مستطيل: زوايا مستديرة 15">
              <a:extLst>
                <a:ext uri="{FF2B5EF4-FFF2-40B4-BE49-F238E27FC236}">
                  <a16:creationId xmlns:a16="http://schemas.microsoft.com/office/drawing/2014/main" id="{02B81A13-A340-06C7-51C3-1A780AC3B802}"/>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17" name="مستطيل: زوايا مستديرة 4">
              <a:extLst>
                <a:ext uri="{FF2B5EF4-FFF2-40B4-BE49-F238E27FC236}">
                  <a16:creationId xmlns:a16="http://schemas.microsoft.com/office/drawing/2014/main" id="{5A93A5BD-4C08-FBFA-9FC9-4346A12A53DD}"/>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الأوقاف الخيرية والتدقيق المالي</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grpSp>
        <p:nvGrpSpPr>
          <p:cNvPr id="18" name="مجموعة 17">
            <a:extLst>
              <a:ext uri="{FF2B5EF4-FFF2-40B4-BE49-F238E27FC236}">
                <a16:creationId xmlns:a16="http://schemas.microsoft.com/office/drawing/2014/main" id="{A9AC5202-2F43-C502-AA4C-F93012523E2D}"/>
              </a:ext>
            </a:extLst>
          </p:cNvPr>
          <p:cNvGrpSpPr/>
          <p:nvPr/>
        </p:nvGrpSpPr>
        <p:grpSpPr>
          <a:xfrm>
            <a:off x="4731152" y="5272827"/>
            <a:ext cx="7118821" cy="675542"/>
            <a:chOff x="2126401" y="3077469"/>
            <a:chExt cx="7118821" cy="675542"/>
          </a:xfrm>
        </p:grpSpPr>
        <p:sp>
          <p:nvSpPr>
            <p:cNvPr id="19" name="مستطيل: زوايا مستديرة 18">
              <a:extLst>
                <a:ext uri="{FF2B5EF4-FFF2-40B4-BE49-F238E27FC236}">
                  <a16:creationId xmlns:a16="http://schemas.microsoft.com/office/drawing/2014/main" id="{B006931D-37FA-096C-0774-A9572DB821E5}"/>
                </a:ext>
              </a:extLst>
            </p:cNvPr>
            <p:cNvSpPr/>
            <p:nvPr/>
          </p:nvSpPr>
          <p:spPr>
            <a:xfrm>
              <a:off x="2126401" y="3077469"/>
              <a:ext cx="7118821" cy="675542"/>
            </a:xfrm>
            <a:prstGeom prst="roundRect">
              <a:avLst>
                <a:gd name="adj" fmla="val 10000"/>
              </a:avLst>
            </a:prstGeom>
            <a:ln/>
          </p:spPr>
          <p:style>
            <a:lnRef idx="3">
              <a:schemeClr val="lt1"/>
            </a:lnRef>
            <a:fillRef idx="1">
              <a:schemeClr val="dk1"/>
            </a:fillRef>
            <a:effectRef idx="1">
              <a:schemeClr val="dk1"/>
            </a:effectRef>
            <a:fontRef idx="minor">
              <a:schemeClr val="lt1"/>
            </a:fontRef>
          </p:style>
          <p:txBody>
            <a:bodyPr/>
            <a:lstStyle/>
            <a:p>
              <a:endParaRPr lang="ar-SA"/>
            </a:p>
          </p:txBody>
        </p:sp>
        <p:sp>
          <p:nvSpPr>
            <p:cNvPr id="20" name="مستطيل: زوايا مستديرة 4">
              <a:extLst>
                <a:ext uri="{FF2B5EF4-FFF2-40B4-BE49-F238E27FC236}">
                  <a16:creationId xmlns:a16="http://schemas.microsoft.com/office/drawing/2014/main" id="{640991DB-94F4-3D9D-CF2A-CD6B81CD7833}"/>
                </a:ext>
              </a:extLst>
            </p:cNvPr>
            <p:cNvSpPr txBox="1"/>
            <p:nvPr/>
          </p:nvSpPr>
          <p:spPr>
            <a:xfrm>
              <a:off x="2146187" y="3097255"/>
              <a:ext cx="6966030" cy="63597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rtl="1">
                <a:lnSpc>
                  <a:spcPct val="90000"/>
                </a:lnSpc>
                <a:spcBef>
                  <a:spcPct val="0"/>
                </a:spcBef>
                <a:spcAft>
                  <a:spcPct val="35000"/>
                </a:spcAft>
              </a:pPr>
              <a:r>
                <a:rPr lang="ar-SA" sz="2400">
                  <a:solidFill>
                    <a:schemeClr val="accent1">
                      <a:lumMod val="50000"/>
                    </a:schemeClr>
                  </a:solidFill>
                  <a:latin typeface="Dubai" panose="020B0503030403030204" pitchFamily="34" charset="-78"/>
                  <a:cs typeface="Dubai" panose="020B0503030403030204" pitchFamily="34" charset="-78"/>
                </a:rPr>
                <a:t>طرق استثمار الأوقاف وإدارة المخاطر</a:t>
              </a:r>
              <a:endParaRPr lang="ar-SA" sz="2400" dirty="0">
                <a:solidFill>
                  <a:schemeClr val="accent1">
                    <a:lumMod val="50000"/>
                  </a:schemeClr>
                </a:solidFill>
                <a:latin typeface="Dubai" panose="020B0503030403030204" pitchFamily="34" charset="-78"/>
                <a:cs typeface="Dubai" panose="020B0503030403030204" pitchFamily="34" charset="-78"/>
              </a:endParaRPr>
            </a:p>
          </p:txBody>
        </p:sp>
      </p:grpSp>
    </p:spTree>
    <p:extLst>
      <p:ext uri="{BB962C8B-B14F-4D97-AF65-F5344CB8AC3E}">
        <p14:creationId xmlns:p14="http://schemas.microsoft.com/office/powerpoint/2010/main" val="22246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مربع نص 32"/>
          <p:cNvSpPr txBox="1"/>
          <p:nvPr/>
        </p:nvSpPr>
        <p:spPr>
          <a:xfrm>
            <a:off x="2209323" y="2553744"/>
            <a:ext cx="7456331" cy="709196"/>
          </a:xfrm>
          <a:prstGeom prst="hexagon">
            <a:avLst/>
          </a:prstGeom>
          <a:noFill/>
          <a:ln>
            <a:noFill/>
          </a:ln>
        </p:spPr>
        <p:txBody>
          <a:bodyPr wrap="square" rtlCol="1">
            <a:spAutoFit/>
          </a:bodyPr>
          <a:lstStyle/>
          <a:p>
            <a:pPr algn="ctr"/>
            <a:r>
              <a:rPr lang="ar-SA" sz="3200" b="1" spc="300" dirty="0">
                <a:solidFill>
                  <a:schemeClr val="accent1">
                    <a:lumMod val="50000"/>
                  </a:schemeClr>
                </a:solidFill>
                <a:latin typeface="Dubai" panose="020B0503030403030204" pitchFamily="34" charset="-78"/>
                <a:ea typeface="Verdana" panose="020B0604030504040204" pitchFamily="34" charset="0"/>
                <a:cs typeface="Dubai" panose="020B0503030403030204" pitchFamily="34" charset="-78"/>
              </a:rPr>
              <a:t>المحتوى</a:t>
            </a:r>
            <a:r>
              <a:rPr lang="ar-SA" sz="2400" dirty="0"/>
              <a:t> </a:t>
            </a:r>
          </a:p>
        </p:txBody>
      </p:sp>
      <p:sp>
        <p:nvSpPr>
          <p:cNvPr id="2" name="Rectangle 12">
            <a:extLst>
              <a:ext uri="{FF2B5EF4-FFF2-40B4-BE49-F238E27FC236}">
                <a16:creationId xmlns:a16="http://schemas.microsoft.com/office/drawing/2014/main" id="{1BE610AD-4ABF-95AC-0A9A-A7E29A8F909E}"/>
              </a:ext>
            </a:extLst>
          </p:cNvPr>
          <p:cNvSpPr/>
          <p:nvPr/>
        </p:nvSpPr>
        <p:spPr>
          <a:xfrm>
            <a:off x="4359728" y="329179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grpSp>
        <p:nvGrpSpPr>
          <p:cNvPr id="4" name="Group 23">
            <a:extLst>
              <a:ext uri="{FF2B5EF4-FFF2-40B4-BE49-F238E27FC236}">
                <a16:creationId xmlns:a16="http://schemas.microsoft.com/office/drawing/2014/main" id="{19226F14-69E3-C530-4477-6DECF621AD99}"/>
              </a:ext>
            </a:extLst>
          </p:cNvPr>
          <p:cNvGrpSpPr/>
          <p:nvPr/>
        </p:nvGrpSpPr>
        <p:grpSpPr>
          <a:xfrm>
            <a:off x="9400492" y="184025"/>
            <a:ext cx="1567475" cy="1360486"/>
            <a:chOff x="7540014" y="4306907"/>
            <a:chExt cx="389342" cy="339426"/>
          </a:xfrm>
          <a:solidFill>
            <a:schemeClr val="accent1">
              <a:lumMod val="50000"/>
            </a:schemeClr>
          </a:solidFill>
        </p:grpSpPr>
        <p:sp>
          <p:nvSpPr>
            <p:cNvPr id="5" name="Freeform 110">
              <a:extLst>
                <a:ext uri="{FF2B5EF4-FFF2-40B4-BE49-F238E27FC236}">
                  <a16:creationId xmlns:a16="http://schemas.microsoft.com/office/drawing/2014/main" id="{78CB6E4B-E0CB-FF4D-34F9-2AB6BE423B5C}"/>
                </a:ext>
              </a:extLst>
            </p:cNvPr>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6" name="Freeform 111">
              <a:extLst>
                <a:ext uri="{FF2B5EF4-FFF2-40B4-BE49-F238E27FC236}">
                  <a16:creationId xmlns:a16="http://schemas.microsoft.com/office/drawing/2014/main" id="{1A2C3D63-4A87-DE40-8A3E-C232E8CB9440}"/>
                </a:ext>
              </a:extLst>
            </p:cNvPr>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7" name="Freeform 112">
              <a:extLst>
                <a:ext uri="{FF2B5EF4-FFF2-40B4-BE49-F238E27FC236}">
                  <a16:creationId xmlns:a16="http://schemas.microsoft.com/office/drawing/2014/main" id="{2139CF38-8344-B912-0971-D1D4796780BA}"/>
                </a:ext>
              </a:extLst>
            </p:cNvPr>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8" name="Freeform 113">
              <a:extLst>
                <a:ext uri="{FF2B5EF4-FFF2-40B4-BE49-F238E27FC236}">
                  <a16:creationId xmlns:a16="http://schemas.microsoft.com/office/drawing/2014/main" id="{FEBA0ED3-E721-6692-1502-68DC2D316A08}"/>
                </a:ext>
              </a:extLst>
            </p:cNvPr>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9" name="Freeform 114">
              <a:extLst>
                <a:ext uri="{FF2B5EF4-FFF2-40B4-BE49-F238E27FC236}">
                  <a16:creationId xmlns:a16="http://schemas.microsoft.com/office/drawing/2014/main" id="{F3907C67-DCAC-3087-D1ED-BCB2BD4B9AB1}"/>
                </a:ext>
              </a:extLst>
            </p:cNvPr>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0" name="Freeform 115">
              <a:extLst>
                <a:ext uri="{FF2B5EF4-FFF2-40B4-BE49-F238E27FC236}">
                  <a16:creationId xmlns:a16="http://schemas.microsoft.com/office/drawing/2014/main" id="{B9A02B30-A579-C15B-DCE0-B349A062E69A}"/>
                </a:ext>
              </a:extLst>
            </p:cNvPr>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1" name="Freeform 116">
              <a:extLst>
                <a:ext uri="{FF2B5EF4-FFF2-40B4-BE49-F238E27FC236}">
                  <a16:creationId xmlns:a16="http://schemas.microsoft.com/office/drawing/2014/main" id="{BC70E361-11E7-942A-5F2B-2A3E36101BF2}"/>
                </a:ext>
              </a:extLst>
            </p:cNvPr>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accent1">
                <a:lumMod val="50000"/>
              </a:schemeClr>
            </a:solid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2" name="Rectangle 117">
              <a:extLst>
                <a:ext uri="{FF2B5EF4-FFF2-40B4-BE49-F238E27FC236}">
                  <a16:creationId xmlns:a16="http://schemas.microsoft.com/office/drawing/2014/main" id="{99469A3E-AB18-5A26-4B23-82CB07BD1DCE}"/>
                </a:ext>
              </a:extLst>
            </p:cNvPr>
            <p:cNvSpPr>
              <a:spLocks noChangeArrowheads="1"/>
            </p:cNvSpPr>
            <p:nvPr/>
          </p:nvSpPr>
          <p:spPr bwMode="auto">
            <a:xfrm>
              <a:off x="7589930" y="4421713"/>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3" name="Rectangle 118">
              <a:extLst>
                <a:ext uri="{FF2B5EF4-FFF2-40B4-BE49-F238E27FC236}">
                  <a16:creationId xmlns:a16="http://schemas.microsoft.com/office/drawing/2014/main" id="{75AE0D7C-6B25-C966-BD33-E6C0E9DC97B6}"/>
                </a:ext>
              </a:extLst>
            </p:cNvPr>
            <p:cNvSpPr>
              <a:spLocks noChangeArrowheads="1"/>
            </p:cNvSpPr>
            <p:nvPr/>
          </p:nvSpPr>
          <p:spPr bwMode="auto">
            <a:xfrm>
              <a:off x="7589930" y="4461645"/>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4" name="Rectangle 119">
              <a:extLst>
                <a:ext uri="{FF2B5EF4-FFF2-40B4-BE49-F238E27FC236}">
                  <a16:creationId xmlns:a16="http://schemas.microsoft.com/office/drawing/2014/main" id="{17F6A1A0-453A-4035-798C-369DA675CEB6}"/>
                </a:ext>
              </a:extLst>
            </p:cNvPr>
            <p:cNvSpPr>
              <a:spLocks noChangeArrowheads="1"/>
            </p:cNvSpPr>
            <p:nvPr/>
          </p:nvSpPr>
          <p:spPr bwMode="auto">
            <a:xfrm>
              <a:off x="7589930" y="4506569"/>
              <a:ext cx="109814" cy="14975"/>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sp>
          <p:nvSpPr>
            <p:cNvPr id="15" name="Rectangle 120">
              <a:extLst>
                <a:ext uri="{FF2B5EF4-FFF2-40B4-BE49-F238E27FC236}">
                  <a16:creationId xmlns:a16="http://schemas.microsoft.com/office/drawing/2014/main" id="{6883FA9B-FE2D-908F-14AF-022A160FC168}"/>
                </a:ext>
              </a:extLst>
            </p:cNvPr>
            <p:cNvSpPr>
              <a:spLocks noChangeArrowheads="1"/>
            </p:cNvSpPr>
            <p:nvPr/>
          </p:nvSpPr>
          <p:spPr bwMode="auto">
            <a:xfrm>
              <a:off x="7589930" y="4548998"/>
              <a:ext cx="109814" cy="17471"/>
            </a:xfrm>
            <a:prstGeom prst="rect">
              <a:avLst/>
            </a:prstGeom>
            <a:grpFill/>
            <a:ln>
              <a:noFill/>
            </a:ln>
          </p:spPr>
          <p:txBody>
            <a:bodyPr/>
            <a:lstStyle/>
            <a:p>
              <a:pPr defTabSz="914332" fontAlgn="auto">
                <a:spcBef>
                  <a:spcPts val="0"/>
                </a:spcBef>
                <a:spcAft>
                  <a:spcPts val="0"/>
                </a:spcAft>
                <a:buFontTx/>
                <a:buNone/>
                <a:defRPr/>
              </a:pPr>
              <a:endParaRPr lang="en-US" sz="1867" dirty="0">
                <a:solidFill>
                  <a:schemeClr val="bg1">
                    <a:lumMod val="95000"/>
                  </a:schemeClr>
                </a:solidFill>
                <a:latin typeface="Source Han Sans CN Medium" panose="020B0500000000000000" pitchFamily="34" charset="-128"/>
                <a:ea typeface="Source Han Sans CN Medium" panose="020B0500000000000000" pitchFamily="34" charset="-128"/>
              </a:endParaRPr>
            </a:p>
          </p:txBody>
        </p:sp>
      </p:grpSp>
    </p:spTree>
    <p:extLst>
      <p:ext uri="{BB962C8B-B14F-4D97-AF65-F5344CB8AC3E}">
        <p14:creationId xmlns:p14="http://schemas.microsoft.com/office/powerpoint/2010/main" val="80070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Google Shape;396;p38">
            <a:extLst>
              <a:ext uri="{FF2B5EF4-FFF2-40B4-BE49-F238E27FC236}">
                <a16:creationId xmlns:a16="http://schemas.microsoft.com/office/drawing/2014/main" id="{11B126B9-3141-D947-B943-EB6CBA2A5F07}"/>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16BB0FD3-3157-F74F-BD5F-1E808DEC4CAB}"/>
              </a:ext>
            </a:extLst>
          </p:cNvPr>
          <p:cNvSpPr>
            <a:spLocks noGrp="1"/>
          </p:cNvSpPr>
          <p:nvPr>
            <p:ph type="title"/>
          </p:nvPr>
        </p:nvSpPr>
        <p:spPr>
          <a:xfrm>
            <a:off x="-911878" y="39322"/>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مهارات تطوير الكفاءات الوقفية</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26D5F974-8CD5-C241-9BF0-5E8B22C5E2DE}"/>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6101DA98-8AF4-3B49-859D-0E40C8FAFFFF}"/>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3CB4F103-C537-6246-B9F8-AF58B58D9B2D}"/>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39D7D3B6-628A-644F-AAD4-E467826EA90B}"/>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5C6F5AC-42BF-8F45-8A6A-9515D3E24B5F}"/>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396D592B-A4CB-F74E-9E1F-2F93872E833F}"/>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2A62F6-FF93-0C45-867D-6D36CCDF59D6}"/>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9411383C-7C4C-E848-B5E7-BD2F50027854}"/>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6912911E-38F9-BB47-B85D-F40AEADA0E23}"/>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7EA29C17-6F59-5E4B-A411-DB0A819A9196}"/>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751FF6D3-F5D4-2213-429D-0832B89A27A7}"/>
              </a:ext>
            </a:extLst>
          </p:cNvPr>
          <p:cNvSpPr/>
          <p:nvPr/>
        </p:nvSpPr>
        <p:spPr>
          <a:xfrm>
            <a:off x="867103" y="792847"/>
            <a:ext cx="8048421" cy="4924425"/>
          </a:xfrm>
          <a:prstGeom prst="rect">
            <a:avLst/>
          </a:prstGeom>
          <a:noFill/>
        </p:spPr>
        <p:txBody>
          <a:bodyPr wrap="square" lIns="91440" tIns="45720" rIns="91440" bIns="45720">
            <a:spAutoFit/>
          </a:bodyPr>
          <a:lstStyle/>
          <a:p>
            <a:pPr algn="r"/>
            <a:endParaRPr lang="ar-SA" sz="2400" dirty="0">
              <a:ln w="0"/>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a:p>
            <a:pPr marL="342900" lvl="0" indent="-342900" algn="r" rtl="1">
              <a:lnSpc>
                <a:spcPct val="115000"/>
              </a:lnSpc>
              <a:spcAft>
                <a:spcPts val="800"/>
              </a:spcAft>
              <a:buFont typeface="Symbol" panose="05050102010706020507" pitchFamily="18" charset="2"/>
              <a:buChar char=""/>
            </a:pPr>
            <a:r>
              <a:rPr lang="ar-SA" sz="2000" dirty="0">
                <a:solidFill>
                  <a:schemeClr val="lt1"/>
                </a:solidFill>
                <a:latin typeface="Dubai" panose="020B0503030403030204" pitchFamily="34" charset="-78"/>
                <a:cs typeface="Dubai" panose="020B0503030403030204" pitchFamily="34" charset="-78"/>
              </a:rPr>
              <a:t>الوحدة الأولى</a:t>
            </a:r>
            <a:r>
              <a:rPr lang="ar-SA" sz="2000">
                <a:solidFill>
                  <a:schemeClr val="lt1"/>
                </a:solidFill>
                <a:latin typeface="Dubai" panose="020B0503030403030204" pitchFamily="34" charset="-78"/>
                <a:cs typeface="Dubai" panose="020B0503030403030204" pitchFamily="34" charset="-78"/>
              </a:rPr>
              <a:t>: أساسيات العمل الوقفي</a:t>
            </a:r>
          </a:p>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أساسيات العمل الوقفي: </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الإطار العام الذي ينظم ماهية الوقف، أهدافه، أنواعه، ومكانته في المجتمع.</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lvl="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أساسيات العمل الوقفي:</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تعريف الوقف وأنواعه.</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الركائز الأساسية للعمل الوقفي.</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دور الوقف في التنمية المستدامة.</a:t>
            </a:r>
          </a:p>
          <a:p>
            <a:pPr lvl="0"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أمثلة على أوقاف ناجحة.</a:t>
            </a:r>
            <a:endParaRPr lang="ar-SA" sz="2400" b="0" cap="none" spc="0" dirty="0">
              <a:ln w="0"/>
              <a:solidFill>
                <a:schemeClr val="tx1"/>
              </a:solidFill>
              <a:effectLst>
                <a:outerShdw blurRad="38100" dist="19050" dir="2700000" algn="tl" rotWithShape="0">
                  <a:schemeClr val="dk1">
                    <a:alpha val="40000"/>
                  </a:schemeClr>
                </a:outerShdw>
              </a:effectLst>
              <a:latin typeface="DIN Next LT Arabic Light" panose="020B0303020203050203" pitchFamily="34" charset="-78"/>
              <a:cs typeface="DIN Next LT Arabic Light" panose="020B0303020203050203" pitchFamily="34" charset="-78"/>
            </a:endParaRPr>
          </a:p>
        </p:txBody>
      </p:sp>
    </p:spTree>
    <p:extLst>
      <p:ext uri="{BB962C8B-B14F-4D97-AF65-F5344CB8AC3E}">
        <p14:creationId xmlns:p14="http://schemas.microsoft.com/office/powerpoint/2010/main" val="687296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C729B-6B23-3978-F872-83950A35C8B8}"/>
            </a:ext>
          </a:extLst>
        </p:cNvPr>
        <p:cNvGrpSpPr/>
        <p:nvPr/>
      </p:nvGrpSpPr>
      <p:grpSpPr>
        <a:xfrm>
          <a:off x="0" y="0"/>
          <a:ext cx="0" cy="0"/>
          <a:chOff x="0" y="0"/>
          <a:chExt cx="0" cy="0"/>
        </a:xfrm>
      </p:grpSpPr>
      <p:pic>
        <p:nvPicPr>
          <p:cNvPr id="44" name="Google Shape;396;p38">
            <a:extLst>
              <a:ext uri="{FF2B5EF4-FFF2-40B4-BE49-F238E27FC236}">
                <a16:creationId xmlns:a16="http://schemas.microsoft.com/office/drawing/2014/main" id="{AC7A54A6-46F6-072E-139E-FC4284E5FBC2}"/>
              </a:ext>
            </a:extLst>
          </p:cNvPr>
          <p:cNvPicPr preferRelativeResize="0"/>
          <p:nvPr/>
        </p:nvPicPr>
        <p:blipFill rotWithShape="1">
          <a:blip r:embed="rId3">
            <a:extLst>
              <a:ext uri="{28A0092B-C50C-407E-A947-70E740481C1C}">
                <a14:useLocalDpi xmlns:a14="http://schemas.microsoft.com/office/drawing/2010/main" val="0"/>
              </a:ext>
            </a:extLst>
          </a:blip>
          <a:srcRect l="-2664" t="-19314" r="2664" b="19314"/>
          <a:stretch/>
        </p:blipFill>
        <p:spPr>
          <a:xfrm>
            <a:off x="9254292" y="-759797"/>
            <a:ext cx="3922834" cy="3922834"/>
          </a:xfrm>
          <a:prstGeom prst="flowChartDecision">
            <a:avLst/>
          </a:prstGeom>
          <a:noFill/>
          <a:ln>
            <a:noFill/>
          </a:ln>
        </p:spPr>
      </p:pic>
      <p:sp>
        <p:nvSpPr>
          <p:cNvPr id="9" name="Title 8">
            <a:extLst>
              <a:ext uri="{FF2B5EF4-FFF2-40B4-BE49-F238E27FC236}">
                <a16:creationId xmlns:a16="http://schemas.microsoft.com/office/drawing/2014/main" id="{8E8FB840-224D-3A79-78BB-F5AAC4B2211F}"/>
              </a:ext>
            </a:extLst>
          </p:cNvPr>
          <p:cNvSpPr>
            <a:spLocks noGrp="1"/>
          </p:cNvSpPr>
          <p:nvPr>
            <p:ph type="title"/>
          </p:nvPr>
        </p:nvSpPr>
        <p:spPr>
          <a:xfrm>
            <a:off x="-946600" y="18455"/>
            <a:ext cx="9476014" cy="1325563"/>
          </a:xfrm>
        </p:spPr>
        <p:txBody>
          <a:bodyPr>
            <a:normAutofit/>
          </a:bodyPr>
          <a:lstStyle/>
          <a:p>
            <a:pPr algn="r" rtl="1"/>
            <a:r>
              <a:rPr lang="ar-SA" sz="2400" dirty="0">
                <a:latin typeface="Dubai" panose="020B0503030403030204" pitchFamily="34" charset="-78"/>
                <a:cs typeface="Dubai" panose="020B0503030403030204" pitchFamily="34" charset="-78"/>
              </a:rPr>
              <a:t>مهارات تطوير الكفاءات الوقفية</a:t>
            </a:r>
            <a:endParaRPr lang="en-CO" sz="2400" dirty="0">
              <a:latin typeface="Dubai" panose="020B0503030403030204" pitchFamily="34" charset="-78"/>
              <a:cs typeface="Dubai" panose="020B0503030403030204" pitchFamily="34" charset="-78"/>
            </a:endParaRPr>
          </a:p>
        </p:txBody>
      </p:sp>
      <p:sp>
        <p:nvSpPr>
          <p:cNvPr id="15" name="Title 8">
            <a:extLst>
              <a:ext uri="{FF2B5EF4-FFF2-40B4-BE49-F238E27FC236}">
                <a16:creationId xmlns:a16="http://schemas.microsoft.com/office/drawing/2014/main" id="{52D3E668-5F26-9A7B-3DA0-A1F4E767FDB6}"/>
              </a:ext>
            </a:extLst>
          </p:cNvPr>
          <p:cNvSpPr txBox="1">
            <a:spLocks/>
          </p:cNvSpPr>
          <p:nvPr/>
        </p:nvSpPr>
        <p:spPr>
          <a:xfrm>
            <a:off x="706560" y="4970675"/>
            <a:ext cx="380455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a:lstStyle>
          <a:p>
            <a:r>
              <a:rPr lang="en-CO" sz="2800" spc="300" dirty="0">
                <a:solidFill>
                  <a:schemeClr val="bg1"/>
                </a:solidFill>
              </a:rPr>
              <a:t>WHY DO </a:t>
            </a:r>
            <a:br>
              <a:rPr lang="en-CO" sz="2800" spc="300" dirty="0">
                <a:solidFill>
                  <a:schemeClr val="bg1"/>
                </a:solidFill>
              </a:rPr>
            </a:br>
            <a:r>
              <a:rPr lang="en-CO" sz="2800" spc="300" dirty="0">
                <a:solidFill>
                  <a:schemeClr val="bg1"/>
                </a:solidFill>
              </a:rPr>
              <a:t>ORGANIZATIONS </a:t>
            </a:r>
            <a:br>
              <a:rPr lang="en-CO" sz="2800" spc="300" dirty="0">
                <a:solidFill>
                  <a:schemeClr val="bg1"/>
                </a:solidFill>
              </a:rPr>
            </a:br>
            <a:r>
              <a:rPr lang="en-CO" sz="2800" spc="300" dirty="0">
                <a:solidFill>
                  <a:schemeClr val="bg1"/>
                </a:solidFill>
              </a:rPr>
              <a:t>NEED IT?</a:t>
            </a:r>
          </a:p>
        </p:txBody>
      </p:sp>
      <p:sp>
        <p:nvSpPr>
          <p:cNvPr id="16" name="TextBox 15">
            <a:extLst>
              <a:ext uri="{FF2B5EF4-FFF2-40B4-BE49-F238E27FC236}">
                <a16:creationId xmlns:a16="http://schemas.microsoft.com/office/drawing/2014/main" id="{3CA0D299-C322-DA85-008D-6211CDB0FC2C}"/>
              </a:ext>
            </a:extLst>
          </p:cNvPr>
          <p:cNvSpPr txBox="1"/>
          <p:nvPr/>
        </p:nvSpPr>
        <p:spPr>
          <a:xfrm>
            <a:off x="5450776"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80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B0312FEF-4A0F-20D0-7129-FC5EC69688F8}"/>
              </a:ext>
            </a:extLst>
          </p:cNvPr>
          <p:cNvSpPr txBox="1"/>
          <p:nvPr/>
        </p:nvSpPr>
        <p:spPr>
          <a:xfrm>
            <a:off x="7882442"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78</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18" name="TextBox 17">
            <a:extLst>
              <a:ext uri="{FF2B5EF4-FFF2-40B4-BE49-F238E27FC236}">
                <a16:creationId xmlns:a16="http://schemas.microsoft.com/office/drawing/2014/main" id="{9D959E3E-4DBE-E74D-BF7D-DE1117CD63DF}"/>
              </a:ext>
            </a:extLst>
          </p:cNvPr>
          <p:cNvSpPr txBox="1"/>
          <p:nvPr/>
        </p:nvSpPr>
        <p:spPr>
          <a:xfrm>
            <a:off x="10324264" y="4650293"/>
            <a:ext cx="1293944" cy="830997"/>
          </a:xfrm>
          <a:prstGeom prst="rect">
            <a:avLst/>
          </a:prstGeom>
          <a:noFill/>
        </p:spPr>
        <p:txBody>
          <a:bodyPr wrap="none" rtlCol="0">
            <a:spAutoFit/>
          </a:bodyPr>
          <a:lstStyle/>
          <a:p>
            <a:r>
              <a:rPr lang="en-CO" sz="4800" b="1" dirty="0">
                <a:solidFill>
                  <a:schemeClr val="bg1"/>
                </a:solidFill>
                <a:latin typeface="Segoe UI" panose="020B0502040204020203" pitchFamily="34" charset="0"/>
                <a:cs typeface="Segoe UI" panose="020B0502040204020203" pitchFamily="34" charset="0"/>
              </a:rPr>
              <a:t>90</a:t>
            </a:r>
            <a:r>
              <a:rPr lang="en-CO" sz="3600" b="1" dirty="0">
                <a:solidFill>
                  <a:schemeClr val="bg1"/>
                </a:solidFill>
                <a:latin typeface="Segoe UI" panose="020B0502040204020203" pitchFamily="34" charset="0"/>
                <a:cs typeface="Segoe UI" panose="020B0502040204020203" pitchFamily="34" charset="0"/>
              </a:rPr>
              <a:t>%</a:t>
            </a:r>
            <a:endParaRPr lang="en-CO" sz="4800" b="1" dirty="0">
              <a:solidFill>
                <a:schemeClr val="bg1"/>
              </a:solidFill>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2A5AFB5E-F10D-6276-6254-3885558C5068}"/>
              </a:ext>
            </a:extLst>
          </p:cNvPr>
          <p:cNvSpPr txBox="1"/>
          <p:nvPr/>
        </p:nvSpPr>
        <p:spPr>
          <a:xfrm>
            <a:off x="5128532"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companies lack or don’t have structured cross-functional collaboration</a:t>
            </a:r>
          </a:p>
        </p:txBody>
      </p:sp>
      <p:sp>
        <p:nvSpPr>
          <p:cNvPr id="25" name="TextBox 24">
            <a:extLst>
              <a:ext uri="{FF2B5EF4-FFF2-40B4-BE49-F238E27FC236}">
                <a16:creationId xmlns:a16="http://schemas.microsoft.com/office/drawing/2014/main" id="{64D5CA33-AACF-5D13-FBA5-6562A20B2596}"/>
              </a:ext>
            </a:extLst>
          </p:cNvPr>
          <p:cNvSpPr txBox="1"/>
          <p:nvPr/>
        </p:nvSpPr>
        <p:spPr>
          <a:xfrm>
            <a:off x="7569389"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buyers say the content provided doesn’t meet their expectations</a:t>
            </a:r>
          </a:p>
        </p:txBody>
      </p:sp>
      <p:sp>
        <p:nvSpPr>
          <p:cNvPr id="26" name="TextBox 25">
            <a:extLst>
              <a:ext uri="{FF2B5EF4-FFF2-40B4-BE49-F238E27FC236}">
                <a16:creationId xmlns:a16="http://schemas.microsoft.com/office/drawing/2014/main" id="{01193B4A-C5E2-7775-D0A1-ABF907E97CD5}"/>
              </a:ext>
            </a:extLst>
          </p:cNvPr>
          <p:cNvSpPr txBox="1"/>
          <p:nvPr/>
        </p:nvSpPr>
        <p:spPr>
          <a:xfrm>
            <a:off x="10022040" y="5415977"/>
            <a:ext cx="1934936" cy="954107"/>
          </a:xfrm>
          <a:prstGeom prst="rect">
            <a:avLst/>
          </a:prstGeom>
          <a:noFill/>
        </p:spPr>
        <p:txBody>
          <a:bodyPr wrap="square">
            <a:spAutoFit/>
          </a:bodyPr>
          <a:lstStyle/>
          <a:p>
            <a:r>
              <a:rPr lang="en-US" sz="1400" dirty="0">
                <a:solidFill>
                  <a:schemeClr val="bg1"/>
                </a:solidFill>
                <a:latin typeface="Segoe UI" panose="020B0502040204020203" pitchFamily="34" charset="0"/>
                <a:cs typeface="Segoe UI" panose="020B0502040204020203" pitchFamily="34" charset="0"/>
              </a:rPr>
              <a:t>of marketers don't know how to properly measure ROI of content</a:t>
            </a:r>
            <a:endParaRPr lang="en-CO" sz="1400" dirty="0">
              <a:solidFill>
                <a:schemeClr val="bg1"/>
              </a:solidFill>
              <a:latin typeface="Segoe UI" panose="020B0502040204020203" pitchFamily="34" charset="0"/>
              <a:cs typeface="Segoe UI" panose="020B0502040204020203" pitchFamily="34" charset="0"/>
            </a:endParaRPr>
          </a:p>
        </p:txBody>
      </p:sp>
      <p:sp>
        <p:nvSpPr>
          <p:cNvPr id="37" name="Freeform 36">
            <a:extLst>
              <a:ext uri="{FF2B5EF4-FFF2-40B4-BE49-F238E27FC236}">
                <a16:creationId xmlns:a16="http://schemas.microsoft.com/office/drawing/2014/main" id="{5AE25DE6-7D5F-73B0-BEC9-96CF17CB99AE}"/>
              </a:ext>
            </a:extLst>
          </p:cNvPr>
          <p:cNvSpPr/>
          <p:nvPr/>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37BEC649-4981-E779-3AAD-C3FFEA4996F9}"/>
              </a:ext>
            </a:extLst>
          </p:cNvPr>
          <p:cNvSpPr/>
          <p:nvPr/>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4" name="Freeform 33">
            <a:extLst>
              <a:ext uri="{FF2B5EF4-FFF2-40B4-BE49-F238E27FC236}">
                <a16:creationId xmlns:a16="http://schemas.microsoft.com/office/drawing/2014/main" id="{1E5D0C0F-E2A4-1DE5-6C71-DFB4D051DCC7}"/>
              </a:ext>
            </a:extLst>
          </p:cNvPr>
          <p:cNvSpPr/>
          <p:nvPr/>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 name="مستطيل ذو زاوية واحدة مستديرة 2">
            <a:extLst>
              <a:ext uri="{FF2B5EF4-FFF2-40B4-BE49-F238E27FC236}">
                <a16:creationId xmlns:a16="http://schemas.microsoft.com/office/drawing/2014/main" id="{2CE35215-436D-D120-E25D-B3713AFA61CD}"/>
              </a:ext>
            </a:extLst>
          </p:cNvPr>
          <p:cNvSpPr/>
          <p:nvPr/>
        </p:nvSpPr>
        <p:spPr>
          <a:xfrm>
            <a:off x="381077" y="930167"/>
            <a:ext cx="8873215" cy="5620928"/>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endParaRPr lang="ar-SA" dirty="0">
              <a:latin typeface="Dubai" panose="020B0503030403030204" pitchFamily="34" charset="-78"/>
              <a:cs typeface="Dubai" panose="020B0503030403030204" pitchFamily="34" charset="-78"/>
            </a:endParaRPr>
          </a:p>
        </p:txBody>
      </p:sp>
      <p:sp>
        <p:nvSpPr>
          <p:cNvPr id="2" name="مستطيل 1">
            <a:extLst>
              <a:ext uri="{FF2B5EF4-FFF2-40B4-BE49-F238E27FC236}">
                <a16:creationId xmlns:a16="http://schemas.microsoft.com/office/drawing/2014/main" id="{5B2B0954-838F-4C58-B9BA-4B6D98F898B9}"/>
              </a:ext>
            </a:extLst>
          </p:cNvPr>
          <p:cNvSpPr/>
          <p:nvPr/>
        </p:nvSpPr>
        <p:spPr>
          <a:xfrm>
            <a:off x="1024759" y="667434"/>
            <a:ext cx="7601903" cy="5514330"/>
          </a:xfrm>
          <a:prstGeom prst="rect">
            <a:avLst/>
          </a:prstGeom>
          <a:noFill/>
        </p:spPr>
        <p:txBody>
          <a:bodyPr wrap="square" lIns="91440" tIns="45720" rIns="91440" bIns="45720">
            <a:spAutoFit/>
          </a:bodyPr>
          <a:lstStyle/>
          <a:p>
            <a:pPr lvl="0" algn="r" rtl="1">
              <a:lnSpc>
                <a:spcPct val="115000"/>
              </a:lnSpc>
              <a:spcAft>
                <a:spcPts val="800"/>
              </a:spcAft>
            </a:pPr>
            <a:endParaRPr lang="en-US" sz="2000" dirty="0">
              <a:solidFill>
                <a:schemeClr val="lt1"/>
              </a:solidFill>
              <a:latin typeface="Dubai" panose="020B0503030403030204" pitchFamily="34" charset="-78"/>
              <a:cs typeface="Dubai" panose="020B0503030403030204" pitchFamily="34" charset="-78"/>
            </a:endParaRPr>
          </a:p>
          <a:p>
            <a:pPr marL="342900" lvl="0" indent="-342900" algn="r" rtl="1">
              <a:lnSpc>
                <a:spcPct val="115000"/>
              </a:lnSpc>
              <a:buFont typeface="Symbol" panose="05050102010706020507" pitchFamily="18" charset="2"/>
              <a:buChar char=""/>
            </a:pPr>
            <a:r>
              <a:rPr lang="ar-SA" sz="2000">
                <a:solidFill>
                  <a:schemeClr val="lt1"/>
                </a:solidFill>
                <a:latin typeface="Dubai" panose="020B0503030403030204" pitchFamily="34" charset="-78"/>
                <a:cs typeface="Dubai" panose="020B0503030403030204" pitchFamily="34" charset="-78"/>
              </a:rPr>
              <a:t>الوحدة الثانية: حوكمة الأوقاف ولائحة أعمال النظّار</a:t>
            </a: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lvl="0" algn="r" rtl="1">
              <a:lnSpc>
                <a:spcPct val="115000"/>
              </a:lnSpc>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مفهوم حوكمة الأوقاف ولائحة أعمال النظّار: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مجموعة من القواعد واللوائح التي تحدد مسؤوليات الناظر وآليات إدارة الوقف وفق مبادئ الحوكمة.</a:t>
            </a:r>
          </a:p>
          <a:p>
            <a:pPr algn="r" rtl="1">
              <a:lnSpc>
                <a:spcPct val="115000"/>
              </a:lnSpc>
              <a:spcAft>
                <a:spcPts val="800"/>
              </a:spcAft>
            </a:pPr>
            <a:endParaRPr lang="ar-SA" sz="2000">
              <a:solidFill>
                <a:schemeClr val="lt1"/>
              </a:solidFill>
              <a:latin typeface="Dubai" panose="020B0503030403030204" pitchFamily="34" charset="-78"/>
              <a:cs typeface="Dubai" panose="020B0503030403030204" pitchFamily="34" charset="-78"/>
            </a:endParaRPr>
          </a:p>
          <a:p>
            <a:pPr marL="342900" indent="-342900" algn="r" rtl="1">
              <a:lnSpc>
                <a:spcPct val="115000"/>
              </a:lnSpc>
              <a:spcAft>
                <a:spcPts val="800"/>
              </a:spcAft>
              <a:buFont typeface="Arial" panose="020B0604020202020204" pitchFamily="34" charset="0"/>
              <a:buChar char="•"/>
            </a:pPr>
            <a:r>
              <a:rPr lang="ar-SA" sz="2000">
                <a:solidFill>
                  <a:schemeClr val="lt1"/>
                </a:solidFill>
                <a:latin typeface="Dubai" panose="020B0503030403030204" pitchFamily="34" charset="-78"/>
                <a:cs typeface="Dubai" panose="020B0503030403030204" pitchFamily="34" charset="-78"/>
              </a:rPr>
              <a:t>أقسام حوكمة الأوقاف ولائحة أعمال النظّار: </a:t>
            </a:r>
            <a:endParaRPr lang="en-US" sz="2000" dirty="0">
              <a:solidFill>
                <a:schemeClr val="lt1"/>
              </a:solidFill>
              <a:latin typeface="Dubai" panose="020B0503030403030204" pitchFamily="34" charset="-78"/>
              <a:cs typeface="Dubai" panose="020B0503030403030204" pitchFamily="34" charset="-78"/>
            </a:endParaRP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تعريف حوكمة الأوقاف.</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لائحة أعمال النظار.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ضوابط اتخاذ القرار.</a:t>
            </a:r>
          </a:p>
          <a:p>
            <a:pPr algn="r" rtl="1">
              <a:lnSpc>
                <a:spcPct val="115000"/>
              </a:lnSpc>
              <a:spcAft>
                <a:spcPts val="800"/>
              </a:spcAft>
            </a:pPr>
            <a:r>
              <a:rPr lang="ar-SA" sz="2000">
                <a:solidFill>
                  <a:schemeClr val="lt1"/>
                </a:solidFill>
                <a:latin typeface="Dubai" panose="020B0503030403030204" pitchFamily="34" charset="-78"/>
                <a:cs typeface="Dubai" panose="020B0503030403030204" pitchFamily="34" charset="-78"/>
              </a:rPr>
              <a:t>الرقابة والإشراف.</a:t>
            </a:r>
          </a:p>
        </p:txBody>
      </p:sp>
    </p:spTree>
    <p:extLst>
      <p:ext uri="{BB962C8B-B14F-4D97-AF65-F5344CB8AC3E}">
        <p14:creationId xmlns:p14="http://schemas.microsoft.com/office/powerpoint/2010/main" val="3762167408"/>
      </p:ext>
    </p:extLst>
  </p:cSld>
  <p:clrMapOvr>
    <a:masterClrMapping/>
  </p:clrMapOvr>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12177</TotalTime>
  <Words>301</Words>
  <Application>Microsoft Office PowerPoint</Application>
  <PresentationFormat>شاشة عريضة</PresentationFormat>
  <Paragraphs>56</Paragraphs>
  <Slides>6</Slides>
  <Notes>6</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6</vt:i4>
      </vt:variant>
    </vt:vector>
  </HeadingPairs>
  <TitlesOfParts>
    <vt:vector size="16" baseType="lpstr">
      <vt:lpstr>맑은 고딕</vt:lpstr>
      <vt:lpstr>Aptos</vt:lpstr>
      <vt:lpstr>Arial</vt:lpstr>
      <vt:lpstr>Calibri</vt:lpstr>
      <vt:lpstr>DIN Next LT Arabic Light</vt:lpstr>
      <vt:lpstr>Dubai</vt:lpstr>
      <vt:lpstr>Segoe UI</vt:lpstr>
      <vt:lpstr>Source Han Sans CN Medium</vt:lpstr>
      <vt:lpstr>Symbol</vt:lpstr>
      <vt:lpstr>Office Theme</vt:lpstr>
      <vt:lpstr>مهارات تطوير الكفاءات الوقفية</vt:lpstr>
      <vt:lpstr>مقدمة: تهدف هذه الدورة إلى تزويد المشاركين بالأسس النظامية والتنظيمية للحوكمة في الأوقاف، مع فهم شامل للأنظمة واللوائح المرتبطة بها، وآليات تأسيس الوقف، وأدوار النظّار، وسبل الاستثمار وإدارة المخاطر. كما تعزز الدورة من قدرة الممارسين على تطبيق مبادئ الشفافية والالتزام بما يحقق استدامة الأوقاف وأثرها المجتمعي. </vt:lpstr>
      <vt:lpstr>الأهداف التدريبية:  </vt:lpstr>
      <vt:lpstr>عرض تقديمي في PowerPoint</vt:lpstr>
      <vt:lpstr>مهارات تطوير الكفاءات الوقفية</vt:lpstr>
      <vt:lpstr>مهارات تطوير الكفاءات الوقفية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salsabil alluhayb</cp:lastModifiedBy>
  <cp:revision>61</cp:revision>
  <dcterms:created xsi:type="dcterms:W3CDTF">2022-02-02T10:42:00Z</dcterms:created>
  <dcterms:modified xsi:type="dcterms:W3CDTF">2025-09-17T07:59:12Z</dcterms:modified>
</cp:coreProperties>
</file>